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72" r:id="rId3"/>
    <p:sldId id="286" r:id="rId4"/>
    <p:sldId id="287" r:id="rId5"/>
    <p:sldId id="288" r:id="rId6"/>
    <p:sldId id="289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A4E"/>
    <a:srgbClr val="009B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95" autoAdjust="0"/>
    <p:restoredTop sz="80395" autoAdjust="0"/>
  </p:normalViewPr>
  <p:slideViewPr>
    <p:cSldViewPr>
      <p:cViewPr varScale="1">
        <p:scale>
          <a:sx n="73" d="100"/>
          <a:sy n="73" d="100"/>
        </p:scale>
        <p:origin x="158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83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C98F8-B521-4548-ACB4-457EA45870B6}" type="datetimeFigureOut">
              <a:rPr lang="en-GB" smtClean="0"/>
              <a:t>08/05/2019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009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836" y="9428009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732EB-7FE6-445B-A24F-9A7E8200E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45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3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891DD-E804-49A3-B36E-79473892C091}" type="datetimeFigureOut">
              <a:rPr lang="en-GB" smtClean="0"/>
              <a:t>08/05/2019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009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36" y="9428009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B0745-8F8E-48DE-8644-5A7DBFC8D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254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Stats have dropped in the past year – below SG targets</a:t>
            </a:r>
          </a:p>
          <a:p>
            <a:endParaRPr lang="en-GB" dirty="0" smtClean="0"/>
          </a:p>
          <a:p>
            <a:r>
              <a:rPr lang="en-GB" dirty="0" smtClean="0"/>
              <a:t>Kenneth and John take FOI seriously and are keen for us to</a:t>
            </a:r>
            <a:r>
              <a:rPr lang="en-GB" baseline="0" dirty="0" smtClean="0"/>
              <a:t> improve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have refreshed our local guidance</a:t>
            </a:r>
          </a:p>
          <a:p>
            <a:endParaRPr lang="en-GB" baseline="0" dirty="0" smtClean="0"/>
          </a:p>
          <a:p>
            <a:r>
              <a:rPr lang="en-GB" baseline="0" dirty="0" smtClean="0"/>
              <a:t>Remind people of their responsibilities</a:t>
            </a:r>
          </a:p>
          <a:p>
            <a:endParaRPr lang="en-GB" baseline="0" dirty="0" smtClean="0"/>
          </a:p>
          <a:p>
            <a:r>
              <a:rPr lang="en-GB" baseline="0" dirty="0" smtClean="0"/>
              <a:t>Try to de mystify the process</a:t>
            </a:r>
          </a:p>
          <a:p>
            <a:endParaRPr lang="en-GB" baseline="0" dirty="0" smtClean="0"/>
          </a:p>
          <a:p>
            <a:r>
              <a:rPr lang="en-GB" baseline="0" dirty="0" smtClean="0"/>
              <a:t>Good opportunity to develop analysis and investigation skills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B0745-8F8E-48DE-8644-5A7DBFC8D61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086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B0745-8F8E-48DE-8644-5A7DBFC8D6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731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Stats have dropped in the past year – below SG targets</a:t>
            </a:r>
          </a:p>
          <a:p>
            <a:endParaRPr lang="en-GB" dirty="0" smtClean="0"/>
          </a:p>
          <a:p>
            <a:r>
              <a:rPr lang="en-GB" dirty="0" smtClean="0"/>
              <a:t>Kenneth and John take FOI seriously and are keen for us to</a:t>
            </a:r>
            <a:r>
              <a:rPr lang="en-GB" baseline="0" dirty="0" smtClean="0"/>
              <a:t> improve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have refreshed our local guidance</a:t>
            </a:r>
          </a:p>
          <a:p>
            <a:endParaRPr lang="en-GB" baseline="0" dirty="0" smtClean="0"/>
          </a:p>
          <a:p>
            <a:r>
              <a:rPr lang="en-GB" baseline="0" dirty="0" smtClean="0"/>
              <a:t>Remind people of their responsibilities</a:t>
            </a:r>
          </a:p>
          <a:p>
            <a:endParaRPr lang="en-GB" baseline="0" dirty="0" smtClean="0"/>
          </a:p>
          <a:p>
            <a:r>
              <a:rPr lang="en-GB" baseline="0" dirty="0" smtClean="0"/>
              <a:t>Try to de mystify the process</a:t>
            </a:r>
          </a:p>
          <a:p>
            <a:endParaRPr lang="en-GB" baseline="0" dirty="0" smtClean="0"/>
          </a:p>
          <a:p>
            <a:r>
              <a:rPr lang="en-GB" baseline="0" dirty="0" smtClean="0"/>
              <a:t>Good opportunity to develop analysis and investigation skills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B0745-8F8E-48DE-8644-5A7DBFC8D61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357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B0745-8F8E-48DE-8644-5A7DBFC8D61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466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B0745-8F8E-48DE-8644-5A7DBFC8D61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41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009BD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009BD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9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009BD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300" y="2405872"/>
            <a:ext cx="8089399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009BD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7" name="object 2"/>
          <p:cNvSpPr/>
          <p:nvPr userDrawn="1"/>
        </p:nvSpPr>
        <p:spPr>
          <a:xfrm>
            <a:off x="7027270" y="208553"/>
            <a:ext cx="1576730" cy="39883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4"/>
          <p:cNvSpPr/>
          <p:nvPr userDrawn="1"/>
        </p:nvSpPr>
        <p:spPr>
          <a:xfrm>
            <a:off x="539995" y="683999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806400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9BD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emf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emf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emf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emf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203249" y="241668"/>
            <a:ext cx="36842" cy="1462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065762" y="245008"/>
            <a:ext cx="165450" cy="1463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63320" y="247624"/>
            <a:ext cx="121283" cy="14025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57529" y="278803"/>
            <a:ext cx="112014" cy="1121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36014" y="278841"/>
            <a:ext cx="110134" cy="1090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96340" y="278955"/>
            <a:ext cx="110490" cy="1089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864512" y="279069"/>
            <a:ext cx="115938" cy="1490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533626" y="241300"/>
            <a:ext cx="245554" cy="2031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603947" y="418757"/>
            <a:ext cx="110108" cy="1462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236358" y="425081"/>
            <a:ext cx="148069" cy="1407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24063" y="428904"/>
            <a:ext cx="85940" cy="13926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794066" y="429171"/>
            <a:ext cx="86296" cy="139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446998" y="455917"/>
            <a:ext cx="117195" cy="11209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886700" y="455917"/>
            <a:ext cx="117195" cy="11215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010000" y="453600"/>
            <a:ext cx="105308" cy="1122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482281" y="452967"/>
            <a:ext cx="104178" cy="11200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362543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397825" y="458939"/>
            <a:ext cx="78879" cy="10603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23839" y="459117"/>
            <a:ext cx="110421" cy="1088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741234" y="459308"/>
            <a:ext cx="36829" cy="10566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9995" y="683999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806400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object 2"/>
          <p:cNvSpPr/>
          <p:nvPr/>
        </p:nvSpPr>
        <p:spPr>
          <a:xfrm>
            <a:off x="0" y="4964021"/>
            <a:ext cx="9144000" cy="1894205"/>
          </a:xfrm>
          <a:custGeom>
            <a:avLst/>
            <a:gdLst/>
            <a:ahLst/>
            <a:cxnLst/>
            <a:rect l="l" t="t" r="r" b="b"/>
            <a:pathLst>
              <a:path w="9144000" h="1894204">
                <a:moveTo>
                  <a:pt x="0" y="1248520"/>
                </a:moveTo>
                <a:lnTo>
                  <a:pt x="0" y="1893978"/>
                </a:lnTo>
                <a:lnTo>
                  <a:pt x="9144000" y="1893978"/>
                </a:lnTo>
                <a:lnTo>
                  <a:pt x="9144000" y="1250688"/>
                </a:lnTo>
                <a:lnTo>
                  <a:pt x="203169" y="1250688"/>
                </a:lnTo>
                <a:lnTo>
                  <a:pt x="56396" y="1249643"/>
                </a:lnTo>
                <a:lnTo>
                  <a:pt x="0" y="1248520"/>
                </a:lnTo>
                <a:close/>
              </a:path>
              <a:path w="9144000" h="1894204">
                <a:moveTo>
                  <a:pt x="7515869" y="0"/>
                </a:moveTo>
                <a:lnTo>
                  <a:pt x="7340978" y="1035"/>
                </a:lnTo>
                <a:lnTo>
                  <a:pt x="7113230" y="6243"/>
                </a:lnTo>
                <a:lnTo>
                  <a:pt x="6891330" y="15653"/>
                </a:lnTo>
                <a:lnTo>
                  <a:pt x="6674875" y="29076"/>
                </a:lnTo>
                <a:lnTo>
                  <a:pt x="6463462" y="46324"/>
                </a:lnTo>
                <a:lnTo>
                  <a:pt x="6256687" y="67207"/>
                </a:lnTo>
                <a:lnTo>
                  <a:pt x="6054147" y="91538"/>
                </a:lnTo>
                <a:lnTo>
                  <a:pt x="5855439" y="119127"/>
                </a:lnTo>
                <a:lnTo>
                  <a:pt x="5660160" y="149787"/>
                </a:lnTo>
                <a:lnTo>
                  <a:pt x="5467906" y="183327"/>
                </a:lnTo>
                <a:lnTo>
                  <a:pt x="5278273" y="219561"/>
                </a:lnTo>
                <a:lnTo>
                  <a:pt x="5044306" y="268352"/>
                </a:lnTo>
                <a:lnTo>
                  <a:pt x="4813017" y="320688"/>
                </a:lnTo>
                <a:lnTo>
                  <a:pt x="4537899" y="387651"/>
                </a:lnTo>
                <a:lnTo>
                  <a:pt x="4172958" y="482949"/>
                </a:lnTo>
                <a:lnTo>
                  <a:pt x="2510764" y="947914"/>
                </a:lnTo>
                <a:lnTo>
                  <a:pt x="2385280" y="980064"/>
                </a:lnTo>
                <a:lnTo>
                  <a:pt x="2261179" y="1009976"/>
                </a:lnTo>
                <a:lnTo>
                  <a:pt x="2138549" y="1037721"/>
                </a:lnTo>
                <a:lnTo>
                  <a:pt x="2017476" y="1063374"/>
                </a:lnTo>
                <a:lnTo>
                  <a:pt x="1898047" y="1087008"/>
                </a:lnTo>
                <a:lnTo>
                  <a:pt x="1780348" y="1108696"/>
                </a:lnTo>
                <a:lnTo>
                  <a:pt x="1607234" y="1137737"/>
                </a:lnTo>
                <a:lnTo>
                  <a:pt x="1438500" y="1162812"/>
                </a:lnTo>
                <a:lnTo>
                  <a:pt x="1274439" y="1184165"/>
                </a:lnTo>
                <a:lnTo>
                  <a:pt x="1115343" y="1202044"/>
                </a:lnTo>
                <a:lnTo>
                  <a:pt x="961504" y="1216697"/>
                </a:lnTo>
                <a:lnTo>
                  <a:pt x="813215" y="1228369"/>
                </a:lnTo>
                <a:lnTo>
                  <a:pt x="670768" y="1237308"/>
                </a:lnTo>
                <a:lnTo>
                  <a:pt x="534456" y="1243760"/>
                </a:lnTo>
                <a:lnTo>
                  <a:pt x="362753" y="1248922"/>
                </a:lnTo>
                <a:lnTo>
                  <a:pt x="203169" y="1250688"/>
                </a:lnTo>
                <a:lnTo>
                  <a:pt x="9144000" y="1250688"/>
                </a:lnTo>
                <a:lnTo>
                  <a:pt x="9144000" y="89750"/>
                </a:lnTo>
                <a:lnTo>
                  <a:pt x="8893218" y="64584"/>
                </a:lnTo>
                <a:lnTo>
                  <a:pt x="8648370" y="44420"/>
                </a:lnTo>
                <a:lnTo>
                  <a:pt x="8333167" y="24282"/>
                </a:lnTo>
                <a:lnTo>
                  <a:pt x="7994187" y="9297"/>
                </a:lnTo>
                <a:lnTo>
                  <a:pt x="7754822" y="2598"/>
                </a:lnTo>
                <a:lnTo>
                  <a:pt x="7515869" y="0"/>
                </a:lnTo>
                <a:close/>
              </a:path>
            </a:pathLst>
          </a:custGeom>
          <a:solidFill>
            <a:srgbClr val="009BD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object 3"/>
          <p:cNvSpPr/>
          <p:nvPr/>
        </p:nvSpPr>
        <p:spPr>
          <a:xfrm>
            <a:off x="0" y="5091517"/>
            <a:ext cx="9144000" cy="1766570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object 4"/>
          <p:cNvSpPr>
            <a:spLocks noChangeAspect="1"/>
          </p:cNvSpPr>
          <p:nvPr/>
        </p:nvSpPr>
        <p:spPr>
          <a:xfrm>
            <a:off x="4419600" y="5957492"/>
            <a:ext cx="709108" cy="66601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966652"/>
            <a:ext cx="3748592" cy="688148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28" name="object 36"/>
          <p:cNvSpPr txBox="1">
            <a:spLocks/>
          </p:cNvSpPr>
          <p:nvPr/>
        </p:nvSpPr>
        <p:spPr>
          <a:xfrm>
            <a:off x="527300" y="2420872"/>
            <a:ext cx="7914122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500" b="0" i="0">
                <a:solidFill>
                  <a:srgbClr val="009BD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5080" defTabSz="914400"/>
            <a:r>
              <a:rPr lang="en-GB" kern="0" spc="-15" dirty="0" smtClean="0">
                <a:solidFill>
                  <a:srgbClr val="FFFFFF"/>
                </a:solidFill>
              </a:rPr>
              <a:t>Delivering a Successful Compulsory Purchase Project</a:t>
            </a:r>
          </a:p>
          <a:p>
            <a:pPr marL="12700" marR="5080" defTabSz="914400"/>
            <a:r>
              <a:rPr lang="en-GB" sz="2800" kern="0" spc="-15" dirty="0" smtClean="0">
                <a:solidFill>
                  <a:srgbClr val="FFFFFF"/>
                </a:solidFill>
              </a:rPr>
              <a:t>Glasgow, 4</a:t>
            </a:r>
            <a:r>
              <a:rPr lang="en-GB" sz="2800" kern="0" spc="-15" baseline="30000" dirty="0" smtClean="0">
                <a:solidFill>
                  <a:srgbClr val="FFFFFF"/>
                </a:solidFill>
              </a:rPr>
              <a:t>th</a:t>
            </a:r>
            <a:r>
              <a:rPr lang="en-GB" sz="2800" kern="0" spc="-15" dirty="0" smtClean="0">
                <a:solidFill>
                  <a:srgbClr val="FFFFFF"/>
                </a:solidFill>
              </a:rPr>
              <a:t> February 2019</a:t>
            </a:r>
            <a:endParaRPr lang="en-GB" sz="2800" kern="0" spc="-5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295400"/>
            <a:ext cx="5943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Scottish Government Vision for Compulsory Purchase</a:t>
            </a:r>
          </a:p>
          <a:p>
            <a:endParaRPr lang="en-GB" sz="2400" i="1" dirty="0"/>
          </a:p>
          <a:p>
            <a:r>
              <a:rPr lang="en-GB" sz="2400" i="1" dirty="0" smtClean="0"/>
              <a:t>“</a:t>
            </a:r>
            <a:r>
              <a:rPr lang="en-GB" sz="2400" i="1" dirty="0"/>
              <a:t>A clear, accessible, consistent, effective and efficient system of legislation and policy which allows for the compulsorily acquisition and purchase of legal interests in land and property for the public benefit.</a:t>
            </a:r>
          </a:p>
          <a:p>
            <a:r>
              <a:rPr lang="en-GB" sz="2400" i="1" dirty="0"/>
              <a:t> </a:t>
            </a:r>
            <a:endParaRPr lang="en-GB" sz="2400" dirty="0"/>
          </a:p>
          <a:p>
            <a:r>
              <a:rPr lang="en-GB" sz="2400" i="1" dirty="0"/>
              <a:t>The provisions relating to any compensation should be fair and transparent and allow for timeous settlement”.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86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203249" y="241668"/>
            <a:ext cx="36842" cy="1462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065762" y="245008"/>
            <a:ext cx="165450" cy="1463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63320" y="247624"/>
            <a:ext cx="121283" cy="14025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57529" y="278803"/>
            <a:ext cx="112014" cy="1121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36014" y="278841"/>
            <a:ext cx="110134" cy="1090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96340" y="278955"/>
            <a:ext cx="110490" cy="1089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864512" y="279069"/>
            <a:ext cx="115938" cy="1490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533626" y="241300"/>
            <a:ext cx="245554" cy="2031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603947" y="418757"/>
            <a:ext cx="110108" cy="1462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236358" y="425081"/>
            <a:ext cx="148069" cy="1407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24063" y="428904"/>
            <a:ext cx="85940" cy="13926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794066" y="429171"/>
            <a:ext cx="86296" cy="139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446998" y="455917"/>
            <a:ext cx="117195" cy="11209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886700" y="455917"/>
            <a:ext cx="117195" cy="11215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010000" y="453600"/>
            <a:ext cx="105308" cy="1122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482281" y="452967"/>
            <a:ext cx="104178" cy="11200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362543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397825" y="458939"/>
            <a:ext cx="78879" cy="10603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23839" y="459117"/>
            <a:ext cx="110421" cy="1088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741234" y="459308"/>
            <a:ext cx="36829" cy="10566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9995" y="683999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806400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object 2"/>
          <p:cNvSpPr/>
          <p:nvPr/>
        </p:nvSpPr>
        <p:spPr>
          <a:xfrm>
            <a:off x="0" y="4964021"/>
            <a:ext cx="9144000" cy="1894205"/>
          </a:xfrm>
          <a:custGeom>
            <a:avLst/>
            <a:gdLst/>
            <a:ahLst/>
            <a:cxnLst/>
            <a:rect l="l" t="t" r="r" b="b"/>
            <a:pathLst>
              <a:path w="9144000" h="1894204">
                <a:moveTo>
                  <a:pt x="0" y="1248520"/>
                </a:moveTo>
                <a:lnTo>
                  <a:pt x="0" y="1893978"/>
                </a:lnTo>
                <a:lnTo>
                  <a:pt x="9144000" y="1893978"/>
                </a:lnTo>
                <a:lnTo>
                  <a:pt x="9144000" y="1250688"/>
                </a:lnTo>
                <a:lnTo>
                  <a:pt x="203169" y="1250688"/>
                </a:lnTo>
                <a:lnTo>
                  <a:pt x="56396" y="1249643"/>
                </a:lnTo>
                <a:lnTo>
                  <a:pt x="0" y="1248520"/>
                </a:lnTo>
                <a:close/>
              </a:path>
              <a:path w="9144000" h="1894204">
                <a:moveTo>
                  <a:pt x="7515869" y="0"/>
                </a:moveTo>
                <a:lnTo>
                  <a:pt x="7340978" y="1035"/>
                </a:lnTo>
                <a:lnTo>
                  <a:pt x="7113230" y="6243"/>
                </a:lnTo>
                <a:lnTo>
                  <a:pt x="6891330" y="15653"/>
                </a:lnTo>
                <a:lnTo>
                  <a:pt x="6674875" y="29076"/>
                </a:lnTo>
                <a:lnTo>
                  <a:pt x="6463462" y="46324"/>
                </a:lnTo>
                <a:lnTo>
                  <a:pt x="6256687" y="67207"/>
                </a:lnTo>
                <a:lnTo>
                  <a:pt x="6054147" y="91538"/>
                </a:lnTo>
                <a:lnTo>
                  <a:pt x="5855439" y="119127"/>
                </a:lnTo>
                <a:lnTo>
                  <a:pt x="5660160" y="149787"/>
                </a:lnTo>
                <a:lnTo>
                  <a:pt x="5467906" y="183327"/>
                </a:lnTo>
                <a:lnTo>
                  <a:pt x="5278273" y="219561"/>
                </a:lnTo>
                <a:lnTo>
                  <a:pt x="5044306" y="268352"/>
                </a:lnTo>
                <a:lnTo>
                  <a:pt x="4813017" y="320688"/>
                </a:lnTo>
                <a:lnTo>
                  <a:pt x="4537899" y="387651"/>
                </a:lnTo>
                <a:lnTo>
                  <a:pt x="4172958" y="482949"/>
                </a:lnTo>
                <a:lnTo>
                  <a:pt x="2510764" y="947914"/>
                </a:lnTo>
                <a:lnTo>
                  <a:pt x="2385280" y="980064"/>
                </a:lnTo>
                <a:lnTo>
                  <a:pt x="2261179" y="1009976"/>
                </a:lnTo>
                <a:lnTo>
                  <a:pt x="2138549" y="1037721"/>
                </a:lnTo>
                <a:lnTo>
                  <a:pt x="2017476" y="1063374"/>
                </a:lnTo>
                <a:lnTo>
                  <a:pt x="1898047" y="1087008"/>
                </a:lnTo>
                <a:lnTo>
                  <a:pt x="1780348" y="1108696"/>
                </a:lnTo>
                <a:lnTo>
                  <a:pt x="1607234" y="1137737"/>
                </a:lnTo>
                <a:lnTo>
                  <a:pt x="1438500" y="1162812"/>
                </a:lnTo>
                <a:lnTo>
                  <a:pt x="1274439" y="1184165"/>
                </a:lnTo>
                <a:lnTo>
                  <a:pt x="1115343" y="1202044"/>
                </a:lnTo>
                <a:lnTo>
                  <a:pt x="961504" y="1216697"/>
                </a:lnTo>
                <a:lnTo>
                  <a:pt x="813215" y="1228369"/>
                </a:lnTo>
                <a:lnTo>
                  <a:pt x="670768" y="1237308"/>
                </a:lnTo>
                <a:lnTo>
                  <a:pt x="534456" y="1243760"/>
                </a:lnTo>
                <a:lnTo>
                  <a:pt x="362753" y="1248922"/>
                </a:lnTo>
                <a:lnTo>
                  <a:pt x="203169" y="1250688"/>
                </a:lnTo>
                <a:lnTo>
                  <a:pt x="9144000" y="1250688"/>
                </a:lnTo>
                <a:lnTo>
                  <a:pt x="9144000" y="89750"/>
                </a:lnTo>
                <a:lnTo>
                  <a:pt x="8893218" y="64584"/>
                </a:lnTo>
                <a:lnTo>
                  <a:pt x="8648370" y="44420"/>
                </a:lnTo>
                <a:lnTo>
                  <a:pt x="8333167" y="24282"/>
                </a:lnTo>
                <a:lnTo>
                  <a:pt x="7994187" y="9297"/>
                </a:lnTo>
                <a:lnTo>
                  <a:pt x="7754822" y="2598"/>
                </a:lnTo>
                <a:lnTo>
                  <a:pt x="7515869" y="0"/>
                </a:lnTo>
                <a:close/>
              </a:path>
            </a:pathLst>
          </a:custGeom>
          <a:solidFill>
            <a:srgbClr val="009BD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object 3"/>
          <p:cNvSpPr/>
          <p:nvPr/>
        </p:nvSpPr>
        <p:spPr>
          <a:xfrm>
            <a:off x="0" y="5091517"/>
            <a:ext cx="9144000" cy="1766570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object 4"/>
          <p:cNvSpPr>
            <a:spLocks noChangeAspect="1"/>
          </p:cNvSpPr>
          <p:nvPr/>
        </p:nvSpPr>
        <p:spPr>
          <a:xfrm>
            <a:off x="4419600" y="5957492"/>
            <a:ext cx="709108" cy="66601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966652"/>
            <a:ext cx="3748592" cy="688148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28" name="object 36"/>
          <p:cNvSpPr txBox="1">
            <a:spLocks/>
          </p:cNvSpPr>
          <p:nvPr/>
        </p:nvSpPr>
        <p:spPr>
          <a:xfrm>
            <a:off x="527300" y="2420872"/>
            <a:ext cx="7914122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500" b="0" i="0">
                <a:solidFill>
                  <a:srgbClr val="009BD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5080" defTabSz="914400"/>
            <a:r>
              <a:rPr lang="en-GB" kern="0" spc="-15" dirty="0" smtClean="0">
                <a:solidFill>
                  <a:srgbClr val="FFFFFF"/>
                </a:solidFill>
              </a:rPr>
              <a:t>Delivering a Successful Compulsory Purchase Project</a:t>
            </a:r>
          </a:p>
          <a:p>
            <a:pPr marL="12700" marR="5080" defTabSz="914400"/>
            <a:r>
              <a:rPr lang="en-GB" sz="2800" kern="0" spc="-15" dirty="0" smtClean="0">
                <a:solidFill>
                  <a:srgbClr val="FFFFFF"/>
                </a:solidFill>
              </a:rPr>
              <a:t>Glasgow, 4</a:t>
            </a:r>
            <a:r>
              <a:rPr lang="en-GB" sz="2800" kern="0" spc="-15" baseline="30000" dirty="0" smtClean="0">
                <a:solidFill>
                  <a:srgbClr val="FFFFFF"/>
                </a:solidFill>
              </a:rPr>
              <a:t>th</a:t>
            </a:r>
            <a:r>
              <a:rPr lang="en-GB" sz="2800" kern="0" spc="-15" dirty="0" smtClean="0">
                <a:solidFill>
                  <a:srgbClr val="FFFFFF"/>
                </a:solidFill>
              </a:rPr>
              <a:t> February 2019</a:t>
            </a:r>
            <a:endParaRPr lang="en-GB" sz="2800" kern="0" spc="-5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08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203249" y="241668"/>
            <a:ext cx="36842" cy="1462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065762" y="245008"/>
            <a:ext cx="165450" cy="1463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63320" y="247624"/>
            <a:ext cx="121283" cy="14025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57529" y="278803"/>
            <a:ext cx="112014" cy="1121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36014" y="278841"/>
            <a:ext cx="110134" cy="1090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96340" y="278955"/>
            <a:ext cx="110490" cy="1089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864512" y="279069"/>
            <a:ext cx="115938" cy="1490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533626" y="241300"/>
            <a:ext cx="245554" cy="2031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603947" y="418757"/>
            <a:ext cx="110108" cy="1462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236358" y="425081"/>
            <a:ext cx="148069" cy="1407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24063" y="428904"/>
            <a:ext cx="85940" cy="13926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794066" y="429171"/>
            <a:ext cx="86296" cy="139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446998" y="455917"/>
            <a:ext cx="117195" cy="11209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886700" y="455917"/>
            <a:ext cx="117195" cy="11215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010000" y="453600"/>
            <a:ext cx="105308" cy="1122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482281" y="452967"/>
            <a:ext cx="104178" cy="11200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362543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397825" y="458939"/>
            <a:ext cx="78879" cy="10603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23839" y="459117"/>
            <a:ext cx="110421" cy="1088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741234" y="459308"/>
            <a:ext cx="36829" cy="10566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9995" y="683999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806400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object 2"/>
          <p:cNvSpPr/>
          <p:nvPr/>
        </p:nvSpPr>
        <p:spPr>
          <a:xfrm>
            <a:off x="0" y="4964021"/>
            <a:ext cx="9144000" cy="1894205"/>
          </a:xfrm>
          <a:custGeom>
            <a:avLst/>
            <a:gdLst/>
            <a:ahLst/>
            <a:cxnLst/>
            <a:rect l="l" t="t" r="r" b="b"/>
            <a:pathLst>
              <a:path w="9144000" h="1894204">
                <a:moveTo>
                  <a:pt x="0" y="1248520"/>
                </a:moveTo>
                <a:lnTo>
                  <a:pt x="0" y="1893978"/>
                </a:lnTo>
                <a:lnTo>
                  <a:pt x="9144000" y="1893978"/>
                </a:lnTo>
                <a:lnTo>
                  <a:pt x="9144000" y="1250688"/>
                </a:lnTo>
                <a:lnTo>
                  <a:pt x="203169" y="1250688"/>
                </a:lnTo>
                <a:lnTo>
                  <a:pt x="56396" y="1249643"/>
                </a:lnTo>
                <a:lnTo>
                  <a:pt x="0" y="1248520"/>
                </a:lnTo>
                <a:close/>
              </a:path>
              <a:path w="9144000" h="1894204">
                <a:moveTo>
                  <a:pt x="7515869" y="0"/>
                </a:moveTo>
                <a:lnTo>
                  <a:pt x="7340978" y="1035"/>
                </a:lnTo>
                <a:lnTo>
                  <a:pt x="7113230" y="6243"/>
                </a:lnTo>
                <a:lnTo>
                  <a:pt x="6891330" y="15653"/>
                </a:lnTo>
                <a:lnTo>
                  <a:pt x="6674875" y="29076"/>
                </a:lnTo>
                <a:lnTo>
                  <a:pt x="6463462" y="46324"/>
                </a:lnTo>
                <a:lnTo>
                  <a:pt x="6256687" y="67207"/>
                </a:lnTo>
                <a:lnTo>
                  <a:pt x="6054147" y="91538"/>
                </a:lnTo>
                <a:lnTo>
                  <a:pt x="5855439" y="119127"/>
                </a:lnTo>
                <a:lnTo>
                  <a:pt x="5660160" y="149787"/>
                </a:lnTo>
                <a:lnTo>
                  <a:pt x="5467906" y="183327"/>
                </a:lnTo>
                <a:lnTo>
                  <a:pt x="5278273" y="219561"/>
                </a:lnTo>
                <a:lnTo>
                  <a:pt x="5044306" y="268352"/>
                </a:lnTo>
                <a:lnTo>
                  <a:pt x="4813017" y="320688"/>
                </a:lnTo>
                <a:lnTo>
                  <a:pt x="4537899" y="387651"/>
                </a:lnTo>
                <a:lnTo>
                  <a:pt x="4172958" y="482949"/>
                </a:lnTo>
                <a:lnTo>
                  <a:pt x="2510764" y="947914"/>
                </a:lnTo>
                <a:lnTo>
                  <a:pt x="2385280" y="980064"/>
                </a:lnTo>
                <a:lnTo>
                  <a:pt x="2261179" y="1009976"/>
                </a:lnTo>
                <a:lnTo>
                  <a:pt x="2138549" y="1037721"/>
                </a:lnTo>
                <a:lnTo>
                  <a:pt x="2017476" y="1063374"/>
                </a:lnTo>
                <a:lnTo>
                  <a:pt x="1898047" y="1087008"/>
                </a:lnTo>
                <a:lnTo>
                  <a:pt x="1780348" y="1108696"/>
                </a:lnTo>
                <a:lnTo>
                  <a:pt x="1607234" y="1137737"/>
                </a:lnTo>
                <a:lnTo>
                  <a:pt x="1438500" y="1162812"/>
                </a:lnTo>
                <a:lnTo>
                  <a:pt x="1274439" y="1184165"/>
                </a:lnTo>
                <a:lnTo>
                  <a:pt x="1115343" y="1202044"/>
                </a:lnTo>
                <a:lnTo>
                  <a:pt x="961504" y="1216697"/>
                </a:lnTo>
                <a:lnTo>
                  <a:pt x="813215" y="1228369"/>
                </a:lnTo>
                <a:lnTo>
                  <a:pt x="670768" y="1237308"/>
                </a:lnTo>
                <a:lnTo>
                  <a:pt x="534456" y="1243760"/>
                </a:lnTo>
                <a:lnTo>
                  <a:pt x="362753" y="1248922"/>
                </a:lnTo>
                <a:lnTo>
                  <a:pt x="203169" y="1250688"/>
                </a:lnTo>
                <a:lnTo>
                  <a:pt x="9144000" y="1250688"/>
                </a:lnTo>
                <a:lnTo>
                  <a:pt x="9144000" y="89750"/>
                </a:lnTo>
                <a:lnTo>
                  <a:pt x="8893218" y="64584"/>
                </a:lnTo>
                <a:lnTo>
                  <a:pt x="8648370" y="44420"/>
                </a:lnTo>
                <a:lnTo>
                  <a:pt x="8333167" y="24282"/>
                </a:lnTo>
                <a:lnTo>
                  <a:pt x="7994187" y="9297"/>
                </a:lnTo>
                <a:lnTo>
                  <a:pt x="7754822" y="2598"/>
                </a:lnTo>
                <a:lnTo>
                  <a:pt x="7515869" y="0"/>
                </a:lnTo>
                <a:close/>
              </a:path>
            </a:pathLst>
          </a:custGeom>
          <a:solidFill>
            <a:srgbClr val="009BD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object 3"/>
          <p:cNvSpPr/>
          <p:nvPr/>
        </p:nvSpPr>
        <p:spPr>
          <a:xfrm>
            <a:off x="0" y="5091517"/>
            <a:ext cx="9144000" cy="1766570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object 4"/>
          <p:cNvSpPr>
            <a:spLocks noChangeAspect="1"/>
          </p:cNvSpPr>
          <p:nvPr/>
        </p:nvSpPr>
        <p:spPr>
          <a:xfrm>
            <a:off x="4419600" y="5957492"/>
            <a:ext cx="709108" cy="66601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966652"/>
            <a:ext cx="3748592" cy="688148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28" name="object 36"/>
          <p:cNvSpPr txBox="1">
            <a:spLocks/>
          </p:cNvSpPr>
          <p:nvPr/>
        </p:nvSpPr>
        <p:spPr>
          <a:xfrm>
            <a:off x="539995" y="1576453"/>
            <a:ext cx="7914122" cy="236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500" b="0" i="0">
                <a:solidFill>
                  <a:srgbClr val="009BD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5080" defTabSz="914400"/>
            <a:r>
              <a:rPr lang="en-GB" kern="0" spc="-15" dirty="0" smtClean="0">
                <a:solidFill>
                  <a:srgbClr val="FFFFFF"/>
                </a:solidFill>
              </a:rPr>
              <a:t>Workshops 1 &amp; 2</a:t>
            </a:r>
          </a:p>
          <a:p>
            <a:pPr marL="12700" marR="5080" defTabSz="914400"/>
            <a:endParaRPr lang="en-GB" kern="0" spc="-15" dirty="0" smtClean="0">
              <a:solidFill>
                <a:srgbClr val="FFFFFF"/>
              </a:solidFill>
            </a:endParaRPr>
          </a:p>
          <a:p>
            <a:pPr marL="527050" marR="5080" indent="-514350" defTabSz="914400">
              <a:buAutoNum type="alphaUcParenR"/>
            </a:pPr>
            <a:r>
              <a:rPr lang="en-GB" sz="2800" kern="0" spc="-5" dirty="0" smtClean="0">
                <a:solidFill>
                  <a:srgbClr val="FFFFFF"/>
                </a:solidFill>
              </a:rPr>
              <a:t>Statement of Reasons – CLIMB</a:t>
            </a:r>
          </a:p>
          <a:p>
            <a:pPr marL="527050" marR="5080" indent="-514350" defTabSz="914400">
              <a:buAutoNum type="alphaUcParenR"/>
            </a:pPr>
            <a:r>
              <a:rPr lang="en-GB" sz="2800" kern="0" spc="-5" dirty="0" smtClean="0">
                <a:solidFill>
                  <a:srgbClr val="FFFFFF"/>
                </a:solidFill>
              </a:rPr>
              <a:t>Objections &amp; </a:t>
            </a:r>
            <a:r>
              <a:rPr lang="en-GB" sz="2800" kern="0" spc="-5" dirty="0" err="1" smtClean="0">
                <a:solidFill>
                  <a:srgbClr val="FFFFFF"/>
                </a:solidFill>
              </a:rPr>
              <a:t>PLI</a:t>
            </a:r>
            <a:r>
              <a:rPr lang="en-GB" sz="2800" kern="0" spc="-5" dirty="0" smtClean="0">
                <a:solidFill>
                  <a:srgbClr val="FFFFFF"/>
                </a:solidFill>
              </a:rPr>
              <a:t> – PROCLAIM</a:t>
            </a:r>
          </a:p>
          <a:p>
            <a:pPr marL="527050" marR="5080" indent="-514350" defTabSz="914400">
              <a:buAutoNum type="alphaUcParenR"/>
            </a:pPr>
            <a:r>
              <a:rPr lang="en-GB" sz="2800" kern="0" spc="-5" dirty="0" smtClean="0">
                <a:solidFill>
                  <a:srgbClr val="FFFFFF"/>
                </a:solidFill>
              </a:rPr>
              <a:t>Communicating and Engaging - ASPIRE</a:t>
            </a:r>
            <a:endParaRPr lang="en-GB" sz="2800" kern="0" spc="-5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2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203249" y="241668"/>
            <a:ext cx="36842" cy="1462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065762" y="245008"/>
            <a:ext cx="165450" cy="1463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63320" y="247624"/>
            <a:ext cx="121283" cy="14025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57529" y="278803"/>
            <a:ext cx="112014" cy="1121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36014" y="278841"/>
            <a:ext cx="110134" cy="1090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96340" y="278955"/>
            <a:ext cx="110490" cy="1089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864512" y="279069"/>
            <a:ext cx="115938" cy="1490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533626" y="241300"/>
            <a:ext cx="245554" cy="2031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603947" y="418757"/>
            <a:ext cx="110108" cy="1462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236358" y="425081"/>
            <a:ext cx="148069" cy="1407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24063" y="428904"/>
            <a:ext cx="85940" cy="13926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794066" y="429171"/>
            <a:ext cx="86296" cy="139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446998" y="455917"/>
            <a:ext cx="117195" cy="11209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886700" y="455917"/>
            <a:ext cx="117195" cy="11215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010000" y="453600"/>
            <a:ext cx="105308" cy="1122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482281" y="452967"/>
            <a:ext cx="104178" cy="11200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362543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397825" y="458939"/>
            <a:ext cx="78879" cy="10603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23839" y="459117"/>
            <a:ext cx="110421" cy="1088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741234" y="459308"/>
            <a:ext cx="36829" cy="10566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9995" y="683999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806400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object 2"/>
          <p:cNvSpPr/>
          <p:nvPr/>
        </p:nvSpPr>
        <p:spPr>
          <a:xfrm>
            <a:off x="0" y="4964021"/>
            <a:ext cx="9144000" cy="1894205"/>
          </a:xfrm>
          <a:custGeom>
            <a:avLst/>
            <a:gdLst/>
            <a:ahLst/>
            <a:cxnLst/>
            <a:rect l="l" t="t" r="r" b="b"/>
            <a:pathLst>
              <a:path w="9144000" h="1894204">
                <a:moveTo>
                  <a:pt x="0" y="1248520"/>
                </a:moveTo>
                <a:lnTo>
                  <a:pt x="0" y="1893978"/>
                </a:lnTo>
                <a:lnTo>
                  <a:pt x="9144000" y="1893978"/>
                </a:lnTo>
                <a:lnTo>
                  <a:pt x="9144000" y="1250688"/>
                </a:lnTo>
                <a:lnTo>
                  <a:pt x="203169" y="1250688"/>
                </a:lnTo>
                <a:lnTo>
                  <a:pt x="56396" y="1249643"/>
                </a:lnTo>
                <a:lnTo>
                  <a:pt x="0" y="1248520"/>
                </a:lnTo>
                <a:close/>
              </a:path>
              <a:path w="9144000" h="1894204">
                <a:moveTo>
                  <a:pt x="7515869" y="0"/>
                </a:moveTo>
                <a:lnTo>
                  <a:pt x="7340978" y="1035"/>
                </a:lnTo>
                <a:lnTo>
                  <a:pt x="7113230" y="6243"/>
                </a:lnTo>
                <a:lnTo>
                  <a:pt x="6891330" y="15653"/>
                </a:lnTo>
                <a:lnTo>
                  <a:pt x="6674875" y="29076"/>
                </a:lnTo>
                <a:lnTo>
                  <a:pt x="6463462" y="46324"/>
                </a:lnTo>
                <a:lnTo>
                  <a:pt x="6256687" y="67207"/>
                </a:lnTo>
                <a:lnTo>
                  <a:pt x="6054147" y="91538"/>
                </a:lnTo>
                <a:lnTo>
                  <a:pt x="5855439" y="119127"/>
                </a:lnTo>
                <a:lnTo>
                  <a:pt x="5660160" y="149787"/>
                </a:lnTo>
                <a:lnTo>
                  <a:pt x="5467906" y="183327"/>
                </a:lnTo>
                <a:lnTo>
                  <a:pt x="5278273" y="219561"/>
                </a:lnTo>
                <a:lnTo>
                  <a:pt x="5044306" y="268352"/>
                </a:lnTo>
                <a:lnTo>
                  <a:pt x="4813017" y="320688"/>
                </a:lnTo>
                <a:lnTo>
                  <a:pt x="4537899" y="387651"/>
                </a:lnTo>
                <a:lnTo>
                  <a:pt x="4172958" y="482949"/>
                </a:lnTo>
                <a:lnTo>
                  <a:pt x="2510764" y="947914"/>
                </a:lnTo>
                <a:lnTo>
                  <a:pt x="2385280" y="980064"/>
                </a:lnTo>
                <a:lnTo>
                  <a:pt x="2261179" y="1009976"/>
                </a:lnTo>
                <a:lnTo>
                  <a:pt x="2138549" y="1037721"/>
                </a:lnTo>
                <a:lnTo>
                  <a:pt x="2017476" y="1063374"/>
                </a:lnTo>
                <a:lnTo>
                  <a:pt x="1898047" y="1087008"/>
                </a:lnTo>
                <a:lnTo>
                  <a:pt x="1780348" y="1108696"/>
                </a:lnTo>
                <a:lnTo>
                  <a:pt x="1607234" y="1137737"/>
                </a:lnTo>
                <a:lnTo>
                  <a:pt x="1438500" y="1162812"/>
                </a:lnTo>
                <a:lnTo>
                  <a:pt x="1274439" y="1184165"/>
                </a:lnTo>
                <a:lnTo>
                  <a:pt x="1115343" y="1202044"/>
                </a:lnTo>
                <a:lnTo>
                  <a:pt x="961504" y="1216697"/>
                </a:lnTo>
                <a:lnTo>
                  <a:pt x="813215" y="1228369"/>
                </a:lnTo>
                <a:lnTo>
                  <a:pt x="670768" y="1237308"/>
                </a:lnTo>
                <a:lnTo>
                  <a:pt x="534456" y="1243760"/>
                </a:lnTo>
                <a:lnTo>
                  <a:pt x="362753" y="1248922"/>
                </a:lnTo>
                <a:lnTo>
                  <a:pt x="203169" y="1250688"/>
                </a:lnTo>
                <a:lnTo>
                  <a:pt x="9144000" y="1250688"/>
                </a:lnTo>
                <a:lnTo>
                  <a:pt x="9144000" y="89750"/>
                </a:lnTo>
                <a:lnTo>
                  <a:pt x="8893218" y="64584"/>
                </a:lnTo>
                <a:lnTo>
                  <a:pt x="8648370" y="44420"/>
                </a:lnTo>
                <a:lnTo>
                  <a:pt x="8333167" y="24282"/>
                </a:lnTo>
                <a:lnTo>
                  <a:pt x="7994187" y="9297"/>
                </a:lnTo>
                <a:lnTo>
                  <a:pt x="7754822" y="2598"/>
                </a:lnTo>
                <a:lnTo>
                  <a:pt x="7515869" y="0"/>
                </a:lnTo>
                <a:close/>
              </a:path>
            </a:pathLst>
          </a:custGeom>
          <a:solidFill>
            <a:srgbClr val="009BD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object 3"/>
          <p:cNvSpPr/>
          <p:nvPr/>
        </p:nvSpPr>
        <p:spPr>
          <a:xfrm>
            <a:off x="0" y="5091517"/>
            <a:ext cx="9144000" cy="1766570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object 4"/>
          <p:cNvSpPr>
            <a:spLocks noChangeAspect="1"/>
          </p:cNvSpPr>
          <p:nvPr/>
        </p:nvSpPr>
        <p:spPr>
          <a:xfrm>
            <a:off x="4419600" y="5957492"/>
            <a:ext cx="709108" cy="66601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966652"/>
            <a:ext cx="3748592" cy="688148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28" name="object 36"/>
          <p:cNvSpPr txBox="1">
            <a:spLocks/>
          </p:cNvSpPr>
          <p:nvPr/>
        </p:nvSpPr>
        <p:spPr>
          <a:xfrm>
            <a:off x="539995" y="1576453"/>
            <a:ext cx="7914122" cy="236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500" b="0" i="0">
                <a:solidFill>
                  <a:srgbClr val="009BD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5080" defTabSz="914400"/>
            <a:r>
              <a:rPr lang="en-GB" kern="0" spc="-15" dirty="0" smtClean="0">
                <a:solidFill>
                  <a:srgbClr val="FFFFFF"/>
                </a:solidFill>
              </a:rPr>
              <a:t>Workshops 3 &amp; 4</a:t>
            </a:r>
          </a:p>
          <a:p>
            <a:pPr marL="12700" marR="5080" defTabSz="914400"/>
            <a:endParaRPr lang="en-GB" kern="0" spc="-15" dirty="0" smtClean="0">
              <a:solidFill>
                <a:srgbClr val="FFFFFF"/>
              </a:solidFill>
            </a:endParaRPr>
          </a:p>
          <a:p>
            <a:pPr marL="12700" marR="5080" defTabSz="914400"/>
            <a:r>
              <a:rPr lang="en-GB" sz="2800" kern="0" spc="-5" dirty="0" smtClean="0">
                <a:solidFill>
                  <a:srgbClr val="FFFFFF"/>
                </a:solidFill>
              </a:rPr>
              <a:t>D) Acquiring the whole of a property – CLIMB</a:t>
            </a:r>
          </a:p>
          <a:p>
            <a:pPr marL="12700" marR="5080" defTabSz="914400"/>
            <a:r>
              <a:rPr lang="en-GB" sz="2800" kern="0" spc="-5" dirty="0" smtClean="0">
                <a:solidFill>
                  <a:srgbClr val="FFFFFF"/>
                </a:solidFill>
              </a:rPr>
              <a:t>E) Acquiring part of a property – PROCLAIM</a:t>
            </a:r>
          </a:p>
          <a:p>
            <a:pPr marL="12700" marR="5080" defTabSz="914400"/>
            <a:r>
              <a:rPr lang="en-GB" sz="2800" kern="0" spc="-5" dirty="0" smtClean="0">
                <a:solidFill>
                  <a:srgbClr val="FFFFFF"/>
                </a:solidFill>
              </a:rPr>
              <a:t>F) Resolving compensation disputes - ASPIRE</a:t>
            </a:r>
            <a:endParaRPr lang="en-GB" sz="2800" kern="0" spc="-5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56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BD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53D26341A57B383EE0540010E0463CCA" version="1.0.0">
  <systemFields>
    <field name="Objective-Id">
      <value order="0">A24188628</value>
    </field>
    <field name="Objective-Title">
      <value order="0">CPO Training - Neil Langhorn - Opening Remarks</value>
    </field>
    <field name="Objective-Description">
      <value order="0"/>
    </field>
    <field name="Objective-CreationStamp">
      <value order="0">2019-02-01T15:23:23Z</value>
    </field>
    <field name="Objective-IsApproved">
      <value order="0">false</value>
    </field>
    <field name="Objective-IsPublished">
      <value order="0">true</value>
    </field>
    <field name="Objective-DatePublished">
      <value order="0">2019-04-17T15:11:05Z</value>
    </field>
    <field name="Objective-ModificationStamp">
      <value order="0">2019-04-17T15:20:11Z</value>
    </field>
    <field name="Objective-Owner">
      <value order="0">Langhorn, Neil NJ (u200428)</value>
    </field>
    <field name="Objective-Path">
      <value order="0">Objective Global Folder:SG File Plan:People, communities and living:Planning (town and country):General:Advice and policy: Planning (town and country) - general - Part 2 (2017-):Compulsory Purchase Order (CPO): Reform: 2017-2022</value>
    </field>
    <field name="Objective-Parent">
      <value order="0">Compulsory Purchase Order (CPO): Reform: 2017-2022</value>
    </field>
    <field name="Objective-State">
      <value order="0">Published</value>
    </field>
    <field name="Objective-VersionId">
      <value order="0">vA34574653</value>
    </field>
    <field name="Objective-Version">
      <value order="0">1.0</value>
    </field>
    <field name="Objective-VersionNumber">
      <value order="0">1</value>
    </field>
    <field name="Objective-VersionComment">
      <value order="0">First version</value>
    </field>
    <field name="Objective-FileNumber">
      <value order="0">POL/26052</value>
    </field>
    <field name="Objective-Classification">
      <value order="0">OFFICIAL</value>
    </field>
    <field name="Objective-Caveats">
      <value order="0">Caveat for access to SG Fileplan</value>
    </field>
  </systemFields>
  <catalogues>
    <catalogue name="Document Type Catalogue" type="type" ori="id:cA35">
      <field name="Objective-Date of Original">
        <value order="0"/>
      </field>
      <field name="Objective-Date Received">
        <value order="0"/>
      </field>
      <field name="Objective-SG Web Publication - Category">
        <value order="0"/>
      </field>
      <field name="Objective-SG Web Publication - Category 2 Classification">
        <value order="0"/>
      </field>
      <field name="Objective-Connect Creator">
        <value order="0"/>
      </field>
    </catalogue>
  </catalogues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</TotalTime>
  <Words>234</Words>
  <Application>Microsoft Office PowerPoint</Application>
  <PresentationFormat>On-screen Show (4:3)</PresentationFormat>
  <Paragraphs>46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 TITLE HERE</dc:title>
  <dc:creator>David Clark</dc:creator>
  <cp:lastModifiedBy>Faulkner M (Michael)</cp:lastModifiedBy>
  <cp:revision>106</cp:revision>
  <cp:lastPrinted>2017-05-22T07:37:54Z</cp:lastPrinted>
  <dcterms:created xsi:type="dcterms:W3CDTF">2016-05-26T15:41:15Z</dcterms:created>
  <dcterms:modified xsi:type="dcterms:W3CDTF">2019-05-08T13:52:41Z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2016-05-26T00:00:00Z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2016-05-26T00:00:00Z</vt:filetime>
  </property>
  <property fmtid="{D5CDD505-2E9C-101B-9397-08002B2CF9AE}" pid="5" name="Objective-Id">
    <vt:lpwstr>A24188628</vt:lpwstr>
  </property>
  <property fmtid="{D5CDD505-2E9C-101B-9397-08002B2CF9AE}" pid="6" name="Objective-Title">
    <vt:lpwstr>CPO Training - Neil Langhorn - Opening Remarks</vt:lpwstr>
  </property>
  <property fmtid="{D5CDD505-2E9C-101B-9397-08002B2CF9AE}" pid="7" name="Objective-Comment">
    <vt:lpwstr/>
  </property>
  <property fmtid="{D5CDD505-2E9C-101B-9397-08002B2CF9AE}" pid="8" name="Objective-CreationStamp">
    <vt:filetime>2019-04-17T15:11:05Z</vt:filetime>
  </property>
  <property fmtid="{D5CDD505-2E9C-101B-9397-08002B2CF9AE}" pid="9" name="Objective-IsApproved">
    <vt:bool>false</vt:bool>
  </property>
  <property fmtid="{D5CDD505-2E9C-101B-9397-08002B2CF9AE}" pid="10" name="Objective-IsPublished">
    <vt:bool>true</vt:bool>
  </property>
  <property fmtid="{D5CDD505-2E9C-101B-9397-08002B2CF9AE}" pid="11" name="Objective-DatePublished">
    <vt:filetime>2019-04-17T15:11:05Z</vt:filetime>
  </property>
  <property fmtid="{D5CDD505-2E9C-101B-9397-08002B2CF9AE}" pid="12" name="Objective-ModificationStamp">
    <vt:filetime>2019-04-17T15:20:11Z</vt:filetime>
  </property>
  <property fmtid="{D5CDD505-2E9C-101B-9397-08002B2CF9AE}" pid="13" name="Objective-Owner">
    <vt:lpwstr>Langhorn, Neil NJ (u200428)</vt:lpwstr>
  </property>
  <property fmtid="{D5CDD505-2E9C-101B-9397-08002B2CF9AE}" pid="14" name="Objective-Path">
    <vt:lpwstr>Objective Global Folder:SG File Plan:People, communities and living:Planning (town and country):General:Advice and policy: Planning (town and country) - general - Part 2 (2017-):Compulsory Purchase Order (CPO): Reform: 2017-2022:</vt:lpwstr>
  </property>
  <property fmtid="{D5CDD505-2E9C-101B-9397-08002B2CF9AE}" pid="15" name="Objective-Parent">
    <vt:lpwstr>Compulsory Purchase Order (CPO): Reform: 2017-2022</vt:lpwstr>
  </property>
  <property fmtid="{D5CDD505-2E9C-101B-9397-08002B2CF9AE}" pid="16" name="Objective-State">
    <vt:lpwstr>Published</vt:lpwstr>
  </property>
  <property fmtid="{D5CDD505-2E9C-101B-9397-08002B2CF9AE}" pid="17" name="Objective-Version">
    <vt:lpwstr>1.0</vt:lpwstr>
  </property>
  <property fmtid="{D5CDD505-2E9C-101B-9397-08002B2CF9AE}" pid="18" name="Objective-VersionNumber">
    <vt:r8>1</vt:r8>
  </property>
  <property fmtid="{D5CDD505-2E9C-101B-9397-08002B2CF9AE}" pid="19" name="Objective-VersionComment">
    <vt:lpwstr>First version</vt:lpwstr>
  </property>
  <property fmtid="{D5CDD505-2E9C-101B-9397-08002B2CF9AE}" pid="20" name="Objective-FileNumber">
    <vt:lpwstr>POL/26052</vt:lpwstr>
  </property>
  <property fmtid="{D5CDD505-2E9C-101B-9397-08002B2CF9AE}" pid="21" name="Objective-Classification">
    <vt:lpwstr>[Inherited - OFFICIAL]</vt:lpwstr>
  </property>
  <property fmtid="{D5CDD505-2E9C-101B-9397-08002B2CF9AE}" pid="22" name="Objective-Caveats">
    <vt:lpwstr/>
  </property>
  <property fmtid="{D5CDD505-2E9C-101B-9397-08002B2CF9AE}" pid="23" name="Objective-Date of Original [system]">
    <vt:lpwstr/>
  </property>
  <property fmtid="{D5CDD505-2E9C-101B-9397-08002B2CF9AE}" pid="24" name="Objective-Date Received [system]">
    <vt:lpwstr/>
  </property>
  <property fmtid="{D5CDD505-2E9C-101B-9397-08002B2CF9AE}" pid="25" name="Objective-SG Web Publication - Category [system]">
    <vt:lpwstr/>
  </property>
  <property fmtid="{D5CDD505-2E9C-101B-9397-08002B2CF9AE}" pid="26" name="Objective-SG Web Publication - Category 2 Classification [system]">
    <vt:lpwstr/>
  </property>
  <property fmtid="{D5CDD505-2E9C-101B-9397-08002B2CF9AE}" pid="27" name="Objective-Description">
    <vt:lpwstr/>
  </property>
  <property fmtid="{D5CDD505-2E9C-101B-9397-08002B2CF9AE}" pid="28" name="Objective-VersionId">
    <vt:lpwstr>vA34574653</vt:lpwstr>
  </property>
  <property fmtid="{D5CDD505-2E9C-101B-9397-08002B2CF9AE}" pid="29" name="Objective-Date of Original">
    <vt:lpwstr/>
  </property>
  <property fmtid="{D5CDD505-2E9C-101B-9397-08002B2CF9AE}" pid="30" name="Objective-Date Received">
    <vt:lpwstr/>
  </property>
  <property fmtid="{D5CDD505-2E9C-101B-9397-08002B2CF9AE}" pid="31" name="Objective-SG Web Publication - Category">
    <vt:lpwstr/>
  </property>
  <property fmtid="{D5CDD505-2E9C-101B-9397-08002B2CF9AE}" pid="32" name="Objective-SG Web Publication - Category 2 Classification">
    <vt:lpwstr/>
  </property>
  <property fmtid="{D5CDD505-2E9C-101B-9397-08002B2CF9AE}" pid="33" name="Objective-Connect Creator">
    <vt:lpwstr/>
  </property>
  <property fmtid="{D5CDD505-2E9C-101B-9397-08002B2CF9AE}" pid="34" name="Objective-Connect Creator [system]">
    <vt:lpwstr/>
  </property>
</Properties>
</file>