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</p:sldMasterIdLst>
  <p:notesMasterIdLst>
    <p:notesMasterId r:id="rId30"/>
  </p:notesMasterIdLst>
  <p:sldIdLst>
    <p:sldId id="429" r:id="rId7"/>
    <p:sldId id="414" r:id="rId8"/>
    <p:sldId id="416" r:id="rId9"/>
    <p:sldId id="441" r:id="rId10"/>
    <p:sldId id="263" r:id="rId11"/>
    <p:sldId id="257" r:id="rId12"/>
    <p:sldId id="430" r:id="rId13"/>
    <p:sldId id="259" r:id="rId14"/>
    <p:sldId id="432" r:id="rId15"/>
    <p:sldId id="264" r:id="rId16"/>
    <p:sldId id="265" r:id="rId17"/>
    <p:sldId id="434" r:id="rId18"/>
    <p:sldId id="4010" r:id="rId19"/>
    <p:sldId id="4011" r:id="rId20"/>
    <p:sldId id="399" r:id="rId21"/>
    <p:sldId id="400" r:id="rId22"/>
    <p:sldId id="401" r:id="rId23"/>
    <p:sldId id="402" r:id="rId24"/>
    <p:sldId id="403" r:id="rId25"/>
    <p:sldId id="4012" r:id="rId26"/>
    <p:sldId id="4017" r:id="rId27"/>
    <p:sldId id="440" r:id="rId28"/>
    <p:sldId id="401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AB84009-756C-1F8D-EB1A-FE8B2D350D58}" name="Anne Grove" initials="" userId="S::Anne.Grove@gov.scot::bdb7f16e-8c03-42c3-87c0-6f8e98df6581" providerId="AD"/>
  <p188:author id="{5EF65640-80F1-96F8-E8AC-F201408C37E6}" name="Reanne Sutton" initials="RS" userId="S::reanne.sutton@gov.scot::1d978c9f-30bd-42b6-9f82-b86a1724ea98" providerId="AD"/>
  <p188:author id="{F29B3CBC-1CCD-876D-1D2A-B7F550C88E66}" name="Anne Grove" initials="AG" userId="S::anne.grove@gov.scot::bdb7f16e-8c03-42c3-87c0-6f8e98df65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B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0DDE35-209E-436F-86D6-88962D1832CB}" v="2086" dt="2026-03-30T16:05:08.457"/>
    <p1510:client id="{5E288ADE-210A-2E61-0A9C-15EEE17C34F5}" v="263" dt="2026-03-30T15:36:52.0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04" autoAdjust="0"/>
  </p:normalViewPr>
  <p:slideViewPr>
    <p:cSldViewPr snapToGrid="0" showGuides="1">
      <p:cViewPr varScale="1">
        <p:scale>
          <a:sx n="74" d="100"/>
          <a:sy n="74" d="100"/>
        </p:scale>
        <p:origin x="35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BEFAE-30D3-4E31-B544-D58A3A14D324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EC2FD-0235-46B2-BF50-A88C3652D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536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household+projections&amp;sca_esv=ab7f61c36d6d1228&amp;sxsrf=ANbL-n6bsxJOTj7P2ZFs5Ys5uZ9TUxUa6Q%3A1774605970832&amp;source=hp&amp;ei=klbGaai5MM6jhbIPxIrHiAY&amp;iflsig=AFdpzrgAAAAAacZkooKHyrXTXpFXaj44jqOnojtwcKiy&amp;ved=2ahUKEwjwjZu46r-TAxVjQEEAHZwUIGsQgK4QegQIARAB&amp;uact=5&amp;oq=how+is+the+mathlr+calculated&amp;gs_lp=Egdnd3Mtd2l6Ihxob3cgaXMgdGhlIG1hdGhsciBjYWxjdWxhdGVkMgUQIRigAUj7NlAAWK02cAZ4AJABApgB2AOgAfoeqgEJMTQuMjAuNC0xuAEDyAEA-AEBmAInoAK_G6gCCsICChAjGIAEGCcYigXCAgQQIxgnwgINECMYgAQYJxjJAhiKBcICCxAuGIAEGJECGIoFwgIKEC4YgAQYQxiKBcICChAjGPAFGCcYyQLCAg0QLhiABBixAxhDGIoFwgIQEAAYgAQYsQMYQxiDARiKBcICCxAAGIAEGLEDGIMBwgIKEAAYgAQYQxiKBcICBRAAGIAEwgINEAAYgAQYsQMYgwEYCsICDxAAGIAEGLEDGIMBGAoYC8ICCRAAGIAEGAoYC8ICBBAAGB7CAggQABiABBiiBMICBRAAGO8FwgIHECMYJxjqAsICDRAjGPAFGIAEGCcYigXCAgsQABiABBiRAhiKBcICDhAAGIAEGLEDGIMBGIoFwgIIEC4YgAQYsQPCAggQABiABBjJA8ICCxAAGIAEGJIDGIoFwgIEEAAYA8ICCBAAGBYYChgewgIGEAAYFhgewgIHEAAYgAQYDcICCBAAGAoYDRgewgIHECEYoAEYCsICCxAAGIAEGIYDGIoFmAMC8QWftf6Xq0VCEZIHBTE5LjIwoAetuQKyBwUxMy4yMLgHrRvCBwY5LjI4LjLIBz-ACAA&amp;sclient=gws-wiz&amp;mstk=AUtExfDZVaMFp1HKwppMsClTJPofgNG0ZOIxPFhTSO9-xRFcP_UWymf7lfgKzV2sHQr4XgINfODXPmA2ZL5JNlEGYvBWJFTjizMahhNtDr24e1quQpiQc0JzWHyDoqt3mpHBEAA8jCUO5rqkfQHk97kHA6B34OW-HwBjaGEZsqbEz3mVVII&amp;csui=3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The Minimum All Tenure Housing Land Requirement (MATHLR) is calculated by the Scottish Government for each local authority, combining 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household projections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existing housing need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a </a:t>
            </a:r>
            <a:r>
              <a:rPr lang="en-GB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25-30% flexibility allowance</a:t>
            </a:r>
            <a:r>
              <a:rPr lang="en-GB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over a 10-year period.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/>
              <a:t>The Indicative Local Housing Land Requirement ( </a:t>
            </a:r>
            <a:r>
              <a:rPr lang="en-GB" sz="1200" err="1"/>
              <a:t>iLHLR</a:t>
            </a:r>
            <a:r>
              <a:rPr lang="en-GB" sz="1200"/>
              <a:t> ) is produced by authorities and should exceed the MATHLR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13ABD-1E44-4371-9C0B-E9C3E1EAE1F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574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9040D-9EED-FA4E-A8E4-80C19F62E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946D6D-F388-EBEE-F727-E5D900E9AC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798707-8B6F-4132-8147-4FCF90FC7E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Minimum All-Tenure Housing Land Requirement (MATHLR) defines the minimum amount of land, measured in housing units, that local authorities must allocate over a 10-year period. This is provided to planning authorities.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The Indicative Local Housing Land Requirement ( iLHLR ) is produced by authorities and should exceed the MATHLR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377B2-E664-3F26-1316-282D1D82EA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13ABD-1E44-4371-9C0B-E9C3E1EAE1F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65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44A6F-C236-8CB1-4C9C-69F3351CB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F313A8-FCFA-8740-58CD-D13A554B6D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7C9C4F-3829-BCD7-D663-D6CE5F8F9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18015-1F5E-CB40-3E85-98000032FA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034F01-C710-44CD-87C0-F4DE7582A35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4337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BF931-B163-768E-4CB1-86C2C2522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3B7798-5DFF-8F57-BDE2-3208728338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AF9D8B-7D37-ABA7-1DAF-AD4E942E2C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73B834-074F-DDF0-7E33-FA250C89F1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034F01-C710-44CD-87C0-F4DE7582A35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7438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DA7231-68CA-B85C-6F80-7A3F163E4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CABBCE-7EC3-4F8B-C595-7B584A031F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F34508-D78F-53BF-8BD7-09033753E2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F7574-1C5B-1001-F2A7-100FE269FE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034F01-C710-44CD-87C0-F4DE7582A35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2884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4F566-BD90-6B40-4396-522F2F1D9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59B076-AFB1-EB99-C5F2-96D4E4A27E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3BC588-0ACF-570C-4D08-E8800FC9E1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A8349-3893-A02A-833E-570689FE58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034F01-C710-44CD-87C0-F4DE7582A35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3467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297F9-A8E4-F985-3A74-4630B5FD5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337715-72B0-E7CC-BC38-8A132C16BA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4BF728-7712-C44F-2764-AEE4F730A9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A9770-A4DD-AD81-E678-7C3EF0BB52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034F01-C710-44CD-87C0-F4DE7582A35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68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4AF5E-21F8-0D57-E2D3-13D0496DC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DCE1D-7C43-C18E-0FF5-FC2065A50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FED9C-1865-92A4-FAE9-C73F31B59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A6C0D-94FC-E8FA-4508-F61EB37B2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06B02-C059-4F5B-8781-6EC65B42C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2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050A8-9389-9893-D6B4-8B7EED202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87F92-C3E8-6D85-54C0-DF58E8F79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ED04F-CC76-4713-EBAC-7B8B5CD46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50EF8-E0CE-A0A4-CA80-3F8D66432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B2F1-FEBC-7532-8973-7A3017AF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70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933FE8-4623-ACDA-C5EB-541EFBA97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73FAFC-F46C-7AC7-92AB-327502CFBB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00E3D-F165-A698-4429-A89752918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D7287-FCBE-5487-9C94-7C9420E4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BAF87-ECDC-A0B7-74EE-6FA327E9E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110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422AF-73AA-4CDE-A2E4-185B6786B8F6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41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CC6AB-05B5-4A10-A59C-8C2746DBE8B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381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61C1A-D08A-42C4-B0DD-4109E0174D9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567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4419" y="1557338"/>
            <a:ext cx="5369983" cy="4021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57338"/>
            <a:ext cx="5369984" cy="4021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191BC-3519-49C1-AE58-32DE37A757F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5389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1920D-E63E-4778-AF2A-461A7BC9F62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55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B9FAA-37E1-4ED6-8C6F-ADBF7F8E81F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5462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55059-CA76-4BF4-ACBE-63EA4EF6360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777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4D883-A8E5-4CF2-B0AF-B58957A5412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D143F-1769-E8A5-C541-EE7880793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21AA6-D9D2-3F46-DE47-359D3B1CB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BF891-0977-4419-5486-9B50E1B85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E7D70-210B-6A82-AB16-66CEA47E6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9F718-0329-3618-4885-2006A759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41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F1EEF-446C-4492-A80E-34062533D34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4843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EA165-A870-4590-BF60-397D962F70D9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364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303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303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B7847-9170-43D8-ABC1-7C63ABAFC32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00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B061-EB0C-7A0A-C2EC-F44290B07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4DA1E-A39A-118D-3139-8CC7F92F0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64418-4135-9D6B-0921-1501D9FAC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9D3B5-C14F-65A6-E63A-813F71061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70FDC-3583-018B-D106-E94F70AC4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57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3B379-73C8-39DE-A3A5-B385D9CE5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73F9A-B5F3-33C5-0A4D-8202B38CF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AD45CC-DEA9-08B9-B248-E921D1460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9C8444-295B-E298-0D39-281A054F9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81A74-8719-06E9-3435-83C41BE6D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5EC4A5-F3C4-D284-1D9B-55E5913E4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39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2BE14-F1AD-AEBF-2292-027AC4553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ACF56B-A757-1A74-7CA9-5DB38B8E3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8EBA6-04E1-FC3C-38D7-F4824CAFD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E59708-D627-6F0D-A5A6-F626D95405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89AF7F-98DC-5E8A-986D-BB210208B2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E02AE0-19AB-EC8C-E4FA-8E109CF80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6E7DB2-71E8-E7EA-3654-A4B67D119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744392-FE88-11A6-6004-C4880F7ED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72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289C-9282-565C-A02B-A542D7401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773356-28CD-385C-B4BE-DA949F4CD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160A71-798F-9BD9-295D-DBD06A49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536AA-0D23-3671-F6EB-F8F6240BA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18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090504-DA3F-908A-46F9-675F8B80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58F36-3002-B0C0-B8C9-80FA4D908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1F876B-C472-68CA-7DB5-7D3856178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16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5266-57B0-CD53-08B0-1D05D80EB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6733E-363C-BAE9-EA99-24B16F73C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F3AA8F-DAD5-5EB0-F822-97AA117895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A0B9F-6F9B-5EF2-D3FB-13EA61B7E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C4C40-CDC2-331D-7E3F-B1FB15BBE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3E456-7725-78EA-494E-60C2D6F22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73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5C043-FDBF-7697-FC63-977DBA499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504425-94B0-BB80-FE73-DB22836256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49D22A-1CF7-E562-3B28-1830A5627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308F57-AE4B-C012-5A0E-B5F557F13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B71C7A-4EBB-AC07-9F39-3C5DBA46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6D0638-F327-0057-D573-E92791352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66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55BC05-7422-EABF-F21C-888E7A7D1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38137-7C0D-87DE-70BB-1BEF1FBEF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B9ED8-08C3-454B-CFF3-E86CE83176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2259A8-298A-4805-BE40-D97504051F30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A7A4F-4689-CE2F-E7DB-977D527DEE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0579A-55FC-0C03-98FE-242606151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9CAEFD-9AD3-44DB-A8CE-CBE9603C73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87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9" y="1557338"/>
            <a:ext cx="10943167" cy="402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4417" y="56610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76184" y="56610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8917" y="56610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C75726D-27ED-4173-AEAA-BE1EBE7C8C4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21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23" Type="http://schemas.openxmlformats.org/officeDocument/2006/relationships/image" Target="../media/image28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9.png"/><Relationship Id="rId21" Type="http://schemas.openxmlformats.org/officeDocument/2006/relationships/image" Target="../media/image27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image" Target="../media/image23.png"/><Relationship Id="rId2" Type="http://schemas.openxmlformats.org/officeDocument/2006/relationships/image" Target="../media/image8.png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23" Type="http://schemas.openxmlformats.org/officeDocument/2006/relationships/image" Target="../media/image28.png"/><Relationship Id="rId10" Type="http://schemas.openxmlformats.org/officeDocument/2006/relationships/image" Target="../media/image16.png"/><Relationship Id="rId19" Type="http://schemas.openxmlformats.org/officeDocument/2006/relationships/image" Target="../media/image25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Relationship Id="rId2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emf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9EA5B-34C2-F6AF-382B-D0BED9E11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2346325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6000" b="1">
                <a:solidFill>
                  <a:schemeClr val="bg1"/>
                </a:solidFill>
              </a:rPr>
              <a:t>Local Development Plans</a:t>
            </a: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Workshop on new evidence</a:t>
            </a: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 </a:t>
            </a:r>
            <a:br>
              <a:rPr lang="en-US" sz="6000" b="1">
                <a:solidFill>
                  <a:schemeClr val="bg1"/>
                </a:solidFill>
              </a:rPr>
            </a:br>
            <a:r>
              <a:rPr lang="en-US" sz="2800" b="1">
                <a:solidFill>
                  <a:schemeClr val="bg1"/>
                </a:solidFill>
              </a:rPr>
              <a:t>31 March 2026</a:t>
            </a:r>
            <a:endParaRPr lang="en-GB" sz="2800" b="1">
              <a:solidFill>
                <a:schemeClr val="bg1"/>
              </a:solidFill>
            </a:endParaRP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F6F46502-8211-4DBB-3C97-46D220D43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271" y="6180383"/>
            <a:ext cx="3567895" cy="5339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F4DEB1-9E3C-3410-C2BC-B414C6F3E0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34" y="6201063"/>
            <a:ext cx="1216357" cy="51326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ADF1CB7-34C7-B67C-0C02-FEF94BA4AB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0528" y="6172080"/>
            <a:ext cx="3495188" cy="5422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DBD1B65-1129-CD9A-AE5A-F7DA109BF3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3026" y="6196735"/>
            <a:ext cx="1132837" cy="517589"/>
          </a:xfrm>
          <a:prstGeom prst="rect">
            <a:avLst/>
          </a:prstGeom>
        </p:spPr>
      </p:pic>
      <p:pic>
        <p:nvPicPr>
          <p:cNvPr id="9" name="Picture 8" descr="A group of icons in different colors&#10;&#10;AI-generated content may be incorrect.">
            <a:extLst>
              <a:ext uri="{FF2B5EF4-FFF2-40B4-BE49-F238E27FC236}">
                <a16:creationId xmlns:a16="http://schemas.microsoft.com/office/drawing/2014/main" id="{F197A4A9-563A-86E9-3A14-13ED342532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19761" y="6162992"/>
            <a:ext cx="617675" cy="6087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7051F8E-E1E0-BAFB-B70C-E29340DDEE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15698" y="6036580"/>
            <a:ext cx="1392847" cy="813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088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5F8A7-5136-7B01-63F9-2C725990F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>
            <a:extLst>
              <a:ext uri="{FF2B5EF4-FFF2-40B4-BE49-F238E27FC236}">
                <a16:creationId xmlns:a16="http://schemas.microsoft.com/office/drawing/2014/main" id="{0C300CA1-CE88-CB22-7C7A-643BDA6AB582}"/>
              </a:ext>
            </a:extLst>
          </p:cNvPr>
          <p:cNvSpPr/>
          <p:nvPr/>
        </p:nvSpPr>
        <p:spPr>
          <a:xfrm>
            <a:off x="0" y="5469623"/>
            <a:ext cx="12192000" cy="1424794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E88F53A-13F0-5972-9462-2A26EB159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691446"/>
            <a:ext cx="3165348" cy="1600200"/>
          </a:xfrm>
        </p:spPr>
        <p:txBody>
          <a:bodyPr>
            <a:noAutofit/>
          </a:bodyPr>
          <a:lstStyle/>
          <a:p>
            <a:r>
              <a:rPr lang="en-GB" sz="2800"/>
              <a:t>Differences between Household Projection Data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83490E-6AB7-76CD-54DC-E3799E074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70432"/>
            <a:ext cx="2973260" cy="38115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/>
              <a:t>The National Records of Scotland produced household projection forecast in 2018 and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/>
              <a:t>This chart shows the difference in those projections for the year </a:t>
            </a:r>
            <a:r>
              <a:rPr lang="en-GB" sz="1400" b="1"/>
              <a:t>2032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/>
              <a:t>It shows the degree to which the evidence has changed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F01DC2A2-7E89-449A-C519-C4B0C1F5A4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481" y="6429096"/>
            <a:ext cx="2607025" cy="39014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645A02-C9E9-FECA-481D-ACCF487E16D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F997B61-9A83-9C94-A5A9-D0CA55AA9C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0430" y="691446"/>
            <a:ext cx="7544188" cy="490245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C51A19A-3C45-BF99-7B37-15E9F0C3EE4B}"/>
              </a:ext>
            </a:extLst>
          </p:cNvPr>
          <p:cNvGraphicFramePr>
            <a:graphicFrameLocks noGrp="1"/>
          </p:cNvGraphicFramePr>
          <p:nvPr/>
        </p:nvGraphicFramePr>
        <p:xfrm>
          <a:off x="229069" y="4649018"/>
          <a:ext cx="3868011" cy="94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6029">
                  <a:extLst>
                    <a:ext uri="{9D8B030D-6E8A-4147-A177-3AD203B41FA5}">
                      <a16:colId xmlns:a16="http://schemas.microsoft.com/office/drawing/2014/main" val="2701142610"/>
                    </a:ext>
                  </a:extLst>
                </a:gridCol>
                <a:gridCol w="830827">
                  <a:extLst>
                    <a:ext uri="{9D8B030D-6E8A-4147-A177-3AD203B41FA5}">
                      <a16:colId xmlns:a16="http://schemas.microsoft.com/office/drawing/2014/main" val="404636247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3504862544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740547656"/>
                    </a:ext>
                  </a:extLst>
                </a:gridCol>
                <a:gridCol w="820480">
                  <a:extLst>
                    <a:ext uri="{9D8B030D-6E8A-4147-A177-3AD203B41FA5}">
                      <a16:colId xmlns:a16="http://schemas.microsoft.com/office/drawing/2014/main" val="2155908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2022 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/>
                        <a:t>First Prediction</a:t>
                      </a:r>
                    </a:p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Second Prediction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203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/>
                        <a:t>Falkirk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72,567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/>
                        <a:t>78,144</a:t>
                      </a:r>
                    </a:p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75,049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>
                          <a:solidFill>
                            <a:srgbClr val="C00000"/>
                          </a:solidFill>
                        </a:rPr>
                        <a:t>-3095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13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599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4B683-9F6C-8370-CEA6-87E8D5E55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8">
            <a:extLst>
              <a:ext uri="{FF2B5EF4-FFF2-40B4-BE49-F238E27FC236}">
                <a16:creationId xmlns:a16="http://schemas.microsoft.com/office/drawing/2014/main" id="{C00F842D-0E87-446E-A741-DCD86A848A50}"/>
              </a:ext>
            </a:extLst>
          </p:cNvPr>
          <p:cNvSpPr/>
          <p:nvPr/>
        </p:nvSpPr>
        <p:spPr>
          <a:xfrm>
            <a:off x="0" y="5469623"/>
            <a:ext cx="12192000" cy="1424794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3B283-63D4-6043-8D14-9793B6409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703" y="909782"/>
            <a:ext cx="2973260" cy="1600200"/>
          </a:xfrm>
        </p:spPr>
        <p:txBody>
          <a:bodyPr>
            <a:normAutofit fontScale="90000"/>
          </a:bodyPr>
          <a:lstStyle/>
          <a:p>
            <a:r>
              <a:rPr lang="en-GB"/>
              <a:t>Changes in Household Projection Data</a:t>
            </a:r>
            <a:br>
              <a:rPr lang="en-GB"/>
            </a:br>
            <a:r>
              <a:rPr lang="en-GB"/>
              <a:t>(as a percentage)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0764284-693B-0082-0A6E-EE8FDC6656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6703" y="2509982"/>
            <a:ext cx="2973260" cy="38115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This chart shows the same dataset, but as a change in percentages rather than raw numbers. </a:t>
            </a:r>
            <a:endParaRPr lang="en-GB" b="1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CDD79FFD-AC85-6C80-0986-7D9D344379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481" y="6429096"/>
            <a:ext cx="2607025" cy="3901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0A3059-A1DE-5A17-C04E-55401567EE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59FEB02-6F17-F3AC-6ED7-C965AD471B64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A780A5-5C98-CD68-43BF-127E9B9869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4047" y="697634"/>
            <a:ext cx="7853869" cy="5251725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CAA13EF-FCDB-A89C-DB55-BDCD94AF516C}"/>
              </a:ext>
            </a:extLst>
          </p:cNvPr>
          <p:cNvGraphicFramePr>
            <a:graphicFrameLocks noGrp="1"/>
          </p:cNvGraphicFramePr>
          <p:nvPr/>
        </p:nvGraphicFramePr>
        <p:xfrm>
          <a:off x="110599" y="4628608"/>
          <a:ext cx="3868011" cy="94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6029">
                  <a:extLst>
                    <a:ext uri="{9D8B030D-6E8A-4147-A177-3AD203B41FA5}">
                      <a16:colId xmlns:a16="http://schemas.microsoft.com/office/drawing/2014/main" val="2701142610"/>
                    </a:ext>
                  </a:extLst>
                </a:gridCol>
                <a:gridCol w="830827">
                  <a:extLst>
                    <a:ext uri="{9D8B030D-6E8A-4147-A177-3AD203B41FA5}">
                      <a16:colId xmlns:a16="http://schemas.microsoft.com/office/drawing/2014/main" val="404636247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3504862544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740547656"/>
                    </a:ext>
                  </a:extLst>
                </a:gridCol>
                <a:gridCol w="820480">
                  <a:extLst>
                    <a:ext uri="{9D8B030D-6E8A-4147-A177-3AD203B41FA5}">
                      <a16:colId xmlns:a16="http://schemas.microsoft.com/office/drawing/2014/main" val="21559085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2022 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/>
                        <a:t>First Prediction</a:t>
                      </a:r>
                    </a:p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Second Prediction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Decrease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203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00"/>
                        <a:t>Falkirk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72, 567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/>
                        <a:t>78,144</a:t>
                      </a:r>
                    </a:p>
                    <a:p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75,049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>
                          <a:solidFill>
                            <a:srgbClr val="C00000"/>
                          </a:solidFill>
                        </a:rPr>
                        <a:t>-3.95%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135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299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3332B7-2732-7E24-A05F-01685666C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44B00-A79C-9397-82B9-BF3B6033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42226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6000" b="1">
                <a:solidFill>
                  <a:schemeClr val="bg1"/>
                </a:solidFill>
              </a:rPr>
              <a:t>Homes for Scotland</a:t>
            </a: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 </a:t>
            </a:r>
            <a:br>
              <a:rPr lang="en-US" sz="6000" b="1">
                <a:solidFill>
                  <a:schemeClr val="bg1"/>
                </a:solidFill>
              </a:rPr>
            </a:br>
            <a:endParaRPr lang="en-GB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389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88E22F-F0E9-6525-8C1D-85F7D1687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F26-1A8A-0FD8-5733-0F8D5E21B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42226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6000" b="1">
                <a:solidFill>
                  <a:schemeClr val="bg1"/>
                </a:solidFill>
              </a:rPr>
              <a:t>Heads of Planning Scotland</a:t>
            </a: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 </a:t>
            </a:r>
            <a:br>
              <a:rPr lang="en-US" sz="6000" b="1">
                <a:solidFill>
                  <a:schemeClr val="bg1"/>
                </a:solidFill>
              </a:rPr>
            </a:br>
            <a:endParaRPr lang="en-GB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416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FF97C9-3FCC-5FAB-7180-E9AA8A357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ACB4-A7E1-CC0E-1D57-43C53DA02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42226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6000" b="1">
                <a:solidFill>
                  <a:schemeClr val="bg1"/>
                </a:solidFill>
              </a:rPr>
              <a:t>DPEA</a:t>
            </a: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 </a:t>
            </a:r>
            <a:br>
              <a:rPr lang="en-US" sz="6000" b="1">
                <a:solidFill>
                  <a:schemeClr val="bg1"/>
                </a:solidFill>
              </a:rPr>
            </a:br>
            <a:endParaRPr lang="en-GB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228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F810F-3D5C-85CB-B135-1F3388FFE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46194-48EF-0BAF-1DD2-909625BD4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5118"/>
            <a:ext cx="8229600" cy="675610"/>
          </a:xfrm>
        </p:spPr>
        <p:txBody>
          <a:bodyPr/>
          <a:lstStyle/>
          <a:p>
            <a:r>
              <a:rPr lang="en-GB" sz="3200">
                <a:solidFill>
                  <a:srgbClr val="FFC000"/>
                </a:solidFill>
              </a:rPr>
              <a:t>Addressing new household projections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1DB10-1DCD-AF53-3163-99C1C44C5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441" y="1257478"/>
            <a:ext cx="8207375" cy="5416005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>
                <a:solidFill>
                  <a:schemeClr val="bg1"/>
                </a:solidFill>
                <a:latin typeface="+mj-lt"/>
              </a:rPr>
              <a:t>Evidence reports yet to be submitted for gate check</a:t>
            </a:r>
          </a:p>
          <a:p>
            <a:pPr marL="0" indent="0" algn="ctr">
              <a:buNone/>
            </a:pPr>
            <a:endParaRPr lang="en-GB" sz="2400">
              <a:solidFill>
                <a:schemeClr val="bg1"/>
              </a:solidFill>
              <a:latin typeface="+mj-lt"/>
            </a:endParaRPr>
          </a:p>
          <a:p>
            <a:pPr lvl="1">
              <a:buFontTx/>
              <a:buChar char="-"/>
            </a:pPr>
            <a:endParaRPr lang="en-GB" sz="140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000">
                <a:solidFill>
                  <a:schemeClr val="bg1"/>
                </a:solidFill>
                <a:latin typeface="+mj-lt"/>
              </a:rPr>
              <a:t>Evidence reports expected to reflect the up-to-date position at the time of submission to gate check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sz="180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000">
                <a:solidFill>
                  <a:schemeClr val="bg1"/>
                </a:solidFill>
              </a:rPr>
              <a:t>Chief Reporter’s letter dated 18 March 2026</a:t>
            </a:r>
          </a:p>
          <a:p>
            <a:pPr lvl="1">
              <a:buFontTx/>
              <a:buChar char="-"/>
            </a:pPr>
            <a:r>
              <a:rPr lang="en-GB" sz="1800">
                <a:solidFill>
                  <a:schemeClr val="bg1"/>
                </a:solidFill>
              </a:rPr>
              <a:t>Advice to address new household projections in advance of submission and with relevant stakeholders. </a:t>
            </a:r>
          </a:p>
          <a:p>
            <a:pPr lvl="1">
              <a:buFontTx/>
              <a:buChar char="-"/>
            </a:pPr>
            <a:r>
              <a:rPr lang="en-GB" sz="1800">
                <a:solidFill>
                  <a:schemeClr val="bg1"/>
                </a:solidFill>
              </a:rPr>
              <a:t>Would apply to re-submissions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sz="1800">
              <a:solidFill>
                <a:schemeClr val="bg1"/>
              </a:solidFill>
              <a:latin typeface="+mj-lt"/>
            </a:endParaRPr>
          </a:p>
          <a:p>
            <a:pPr marL="457200" lvl="1" indent="0">
              <a:buNone/>
            </a:pPr>
            <a:endParaRPr lang="en-GB" sz="1800">
              <a:solidFill>
                <a:schemeClr val="bg1"/>
              </a:solidFill>
              <a:latin typeface="+mj-lt"/>
              <a:cs typeface="Arial"/>
            </a:endParaRPr>
          </a:p>
          <a:p>
            <a:pPr lvl="1">
              <a:buFont typeface="Courier New"/>
              <a:buChar char="o"/>
            </a:pPr>
            <a:endParaRPr lang="en-GB" sz="2000">
              <a:solidFill>
                <a:schemeClr val="bg1"/>
              </a:solidFill>
              <a:latin typeface="+mj-lt"/>
              <a:cs typeface="Arial"/>
            </a:endParaRPr>
          </a:p>
          <a:p>
            <a:pPr lvl="1">
              <a:buFont typeface="Courier New"/>
              <a:buChar char="o"/>
            </a:pPr>
            <a:endParaRPr lang="en-GB" sz="2000">
              <a:solidFill>
                <a:schemeClr val="bg1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8509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5615C-D186-F466-9D0F-2CCCD6608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30C38-C018-AE18-A0BC-ECAA8BD1D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5118"/>
            <a:ext cx="8229600" cy="675610"/>
          </a:xfrm>
        </p:spPr>
        <p:txBody>
          <a:bodyPr/>
          <a:lstStyle/>
          <a:p>
            <a:r>
              <a:rPr lang="en-GB" sz="3200">
                <a:solidFill>
                  <a:srgbClr val="FFC000"/>
                </a:solidFill>
              </a:rPr>
              <a:t>Addressing new household projections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5CD88-6FD9-C776-1D17-1FAB4B544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441" y="1257478"/>
            <a:ext cx="8207375" cy="5416005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>
                <a:solidFill>
                  <a:schemeClr val="bg1"/>
                </a:solidFill>
                <a:latin typeface="+mj-lt"/>
              </a:rPr>
              <a:t>Evidence reports currently at gate check</a:t>
            </a:r>
          </a:p>
          <a:p>
            <a:pPr marL="0" indent="0" algn="ctr">
              <a:buNone/>
            </a:pPr>
            <a:endParaRPr lang="en-GB" sz="240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000">
                <a:solidFill>
                  <a:schemeClr val="bg1"/>
                </a:solidFill>
                <a:latin typeface="+mj-lt"/>
              </a:rPr>
              <a:t>Procedure notices issued seeking further written information </a:t>
            </a:r>
          </a:p>
          <a:p>
            <a:pPr marL="457200" lvl="1" indent="0">
              <a:buNone/>
            </a:pPr>
            <a:r>
              <a:rPr lang="en-GB" sz="2000">
                <a:solidFill>
                  <a:schemeClr val="bg1"/>
                </a:solidFill>
                <a:latin typeface="+mj-lt"/>
              </a:rPr>
              <a:t> </a:t>
            </a:r>
          </a:p>
          <a:p>
            <a:pPr marL="457200" lvl="1" indent="0">
              <a:buNone/>
            </a:pPr>
            <a:r>
              <a:rPr lang="en-GB" sz="1600">
                <a:solidFill>
                  <a:schemeClr val="bg1"/>
                </a:solidFill>
                <a:latin typeface="+mj-lt"/>
              </a:rPr>
              <a:t>- Authority to consider implications of new household projections</a:t>
            </a:r>
          </a:p>
          <a:p>
            <a:pPr marL="457200" lvl="1" indent="0">
              <a:buNone/>
            </a:pPr>
            <a:r>
              <a:rPr lang="en-GB" sz="1600">
                <a:solidFill>
                  <a:schemeClr val="bg1"/>
                </a:solidFill>
                <a:latin typeface="+mj-lt"/>
              </a:rPr>
              <a:t> </a:t>
            </a:r>
          </a:p>
          <a:p>
            <a:pPr marL="457200" lvl="1" indent="0">
              <a:buNone/>
            </a:pPr>
            <a:r>
              <a:rPr lang="en-GB" sz="1600">
                <a:solidFill>
                  <a:schemeClr val="bg1"/>
                </a:solidFill>
                <a:latin typeface="+mj-lt"/>
              </a:rPr>
              <a:t>- Encouraged to engage with relevant stakeholders</a:t>
            </a:r>
          </a:p>
          <a:p>
            <a:pPr marL="457200" lvl="1" indent="0">
              <a:buNone/>
            </a:pPr>
            <a:r>
              <a:rPr lang="en-GB" sz="1600">
                <a:solidFill>
                  <a:schemeClr val="bg1"/>
                </a:solidFill>
                <a:latin typeface="+mj-lt"/>
              </a:rPr>
              <a:t> </a:t>
            </a:r>
          </a:p>
          <a:p>
            <a:pPr marL="457200" lvl="1" indent="0">
              <a:buNone/>
            </a:pPr>
            <a:r>
              <a:rPr lang="en-GB" sz="1600">
                <a:solidFill>
                  <a:schemeClr val="bg1"/>
                </a:solidFill>
                <a:latin typeface="+mj-lt"/>
              </a:rPr>
              <a:t>- Opportunity to withdraw evidence report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sz="180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86572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E1CA6-B2F1-1E7D-8D8A-FCDF1607C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3FEDF-C8E2-689E-0740-13AD781E5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5118"/>
            <a:ext cx="8229600" cy="675610"/>
          </a:xfrm>
        </p:spPr>
        <p:txBody>
          <a:bodyPr/>
          <a:lstStyle/>
          <a:p>
            <a:r>
              <a:rPr lang="en-GB" sz="3200">
                <a:solidFill>
                  <a:srgbClr val="FFC000"/>
                </a:solidFill>
              </a:rPr>
              <a:t>Addressing new household projections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FA6B0-C199-51AF-8048-1F1F28477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441" y="1257478"/>
            <a:ext cx="8207375" cy="5416005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>
                <a:solidFill>
                  <a:schemeClr val="bg1"/>
                </a:solidFill>
                <a:latin typeface="+mj-lt"/>
              </a:rPr>
              <a:t>Evidence reports already found to be sufficient </a:t>
            </a:r>
          </a:p>
          <a:p>
            <a:pPr marL="0" indent="0" algn="ctr">
              <a:buNone/>
            </a:pPr>
            <a:r>
              <a:rPr lang="en-GB" sz="2400">
                <a:solidFill>
                  <a:schemeClr val="bg1"/>
                </a:solidFill>
                <a:latin typeface="+mj-lt"/>
              </a:rPr>
              <a:t>at gate check</a:t>
            </a:r>
          </a:p>
          <a:p>
            <a:pPr marL="0" indent="0" algn="ctr">
              <a:buNone/>
            </a:pPr>
            <a:endParaRPr lang="en-GB" sz="240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No legislative provision or expectation to formally revisit evidence report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sz="180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To do so would have timescale and cost implications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sz="180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2022 household projections unlikely to be the only change in period between Gate Check and Proposed Plan. </a:t>
            </a:r>
            <a:endParaRPr lang="en-GB" sz="2000">
              <a:solidFill>
                <a:schemeClr val="bg1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9411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B280E-9DA2-FD11-3B3F-84DB8A982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CCAEE-36B6-8BC1-7113-8995F26D8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5118"/>
            <a:ext cx="8229600" cy="675610"/>
          </a:xfrm>
        </p:spPr>
        <p:txBody>
          <a:bodyPr/>
          <a:lstStyle/>
          <a:p>
            <a:r>
              <a:rPr lang="en-GB" sz="3200">
                <a:solidFill>
                  <a:srgbClr val="FFC000"/>
                </a:solidFill>
              </a:rPr>
              <a:t>Dealing with New or Updated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49990-31BE-50EB-760C-91B1685A6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441" y="1257478"/>
            <a:ext cx="8207375" cy="5416005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>
                <a:solidFill>
                  <a:schemeClr val="bg1"/>
                </a:solidFill>
                <a:latin typeface="+mj-lt"/>
              </a:rPr>
              <a:t>Proposed Plan</a:t>
            </a:r>
          </a:p>
          <a:p>
            <a:pPr marL="0" indent="0" algn="ctr">
              <a:buNone/>
            </a:pPr>
            <a:endParaRPr lang="en-GB" sz="240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Inevitability of new evidence arising post gate check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The more so if lengthy gap between gate check and proposed plan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Need for Proposed plans to respond to most up-to-date information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GB" sz="1800">
                <a:solidFill>
                  <a:srgbClr val="FFFFFF"/>
                </a:solidFill>
                <a:latin typeface="Arial"/>
              </a:rPr>
              <a:t>This may involve moving on from position set out in the evidence report, potentially including the iLHLR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GB" sz="1800">
                <a:solidFill>
                  <a:srgbClr val="FFFFFF"/>
                </a:solidFill>
                <a:latin typeface="Arial"/>
              </a:rPr>
              <a:t>Ongoing engagement with/ by stakeholders – don’t wait for the representations stage 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GB" sz="1800">
                <a:solidFill>
                  <a:srgbClr val="FFFFFF"/>
                </a:solidFill>
                <a:latin typeface="Arial"/>
              </a:rPr>
              <a:t>Benefits of transparency and inclusion - avoid surprises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GB" sz="1800">
                <a:solidFill>
                  <a:srgbClr val="FFFFFF"/>
                </a:solidFill>
                <a:latin typeface="Arial"/>
              </a:rPr>
              <a:t>Advice – keep records of engagement and any changes from position set out in evidence report  </a:t>
            </a:r>
            <a:endParaRPr lang="en-GB" sz="1800">
              <a:solidFill>
                <a:schemeClr val="bg1"/>
              </a:solidFill>
              <a:latin typeface="+mj-lt"/>
            </a:endParaRPr>
          </a:p>
          <a:p>
            <a:pPr>
              <a:buFont typeface="Arial"/>
            </a:pPr>
            <a:endParaRPr lang="en-GB" sz="1800">
              <a:solidFill>
                <a:schemeClr val="bg1"/>
              </a:solidFill>
              <a:latin typeface="+mj-lt"/>
              <a:cs typeface="Arial"/>
            </a:endParaRPr>
          </a:p>
          <a:p>
            <a:pPr lvl="1">
              <a:buFont typeface="Courier New"/>
              <a:buChar char="o"/>
            </a:pPr>
            <a:endParaRPr lang="en-GB" sz="2000">
              <a:solidFill>
                <a:schemeClr val="bg1"/>
              </a:solidFill>
              <a:latin typeface="+mj-lt"/>
              <a:cs typeface="Arial"/>
            </a:endParaRPr>
          </a:p>
          <a:p>
            <a:pPr lvl="1">
              <a:buFont typeface="Courier New"/>
              <a:buChar char="o"/>
            </a:pPr>
            <a:endParaRPr lang="en-GB" sz="2000">
              <a:solidFill>
                <a:schemeClr val="bg1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8644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3E656-8F1B-3B19-BB8D-D23785A59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60346-201C-A2AB-5257-2AF33EC4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5118"/>
            <a:ext cx="8229600" cy="675610"/>
          </a:xfrm>
        </p:spPr>
        <p:txBody>
          <a:bodyPr/>
          <a:lstStyle/>
          <a:p>
            <a:r>
              <a:rPr lang="en-GB" sz="3200">
                <a:solidFill>
                  <a:srgbClr val="FFC000"/>
                </a:solidFill>
              </a:rPr>
              <a:t>Dealing with New or Updated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7C2FE-7346-D104-8290-00E110137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8441" y="1257478"/>
            <a:ext cx="8207375" cy="5416005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>
                <a:solidFill>
                  <a:schemeClr val="bg1"/>
                </a:solidFill>
                <a:latin typeface="+mj-lt"/>
              </a:rPr>
              <a:t>Examination</a:t>
            </a:r>
          </a:p>
          <a:p>
            <a:pPr marL="0" indent="0">
              <a:buNone/>
            </a:pPr>
            <a:endParaRPr lang="en-GB" sz="180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Can only address issues raised in representations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Focus of evidence will change from evidence report stage</a:t>
            </a:r>
            <a:endParaRPr lang="en-GB" sz="1800">
              <a:solidFill>
                <a:srgbClr val="FF0000"/>
              </a:solidFill>
              <a:latin typeface="+mj-lt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Reporters will be wary of dismissing new information if it is relevant, even if it emerges late in the day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But highly challenging to address substantive far-reaching and cross-cutting matters at the examination stage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>
                <a:solidFill>
                  <a:schemeClr val="bg1"/>
                </a:solidFill>
                <a:latin typeface="+mj-lt"/>
              </a:rPr>
              <a:t>Implications for cost and timescales</a:t>
            </a:r>
          </a:p>
          <a:p>
            <a:pPr lvl="1">
              <a:buFont typeface="Arial"/>
            </a:pPr>
            <a:endParaRPr lang="en-GB" sz="1400">
              <a:solidFill>
                <a:schemeClr val="bg1"/>
              </a:solidFill>
              <a:latin typeface="+mj-lt"/>
            </a:endParaRPr>
          </a:p>
          <a:p>
            <a:pPr>
              <a:buFont typeface="Arial"/>
            </a:pPr>
            <a:endParaRPr lang="en-GB" sz="1800">
              <a:solidFill>
                <a:schemeClr val="bg1"/>
              </a:solidFill>
              <a:latin typeface="+mj-lt"/>
              <a:cs typeface="Arial"/>
            </a:endParaRPr>
          </a:p>
          <a:p>
            <a:pPr lvl="1">
              <a:buFont typeface="Courier New"/>
              <a:buChar char="o"/>
            </a:pPr>
            <a:endParaRPr lang="en-GB" sz="2000">
              <a:solidFill>
                <a:schemeClr val="bg1"/>
              </a:solidFill>
              <a:latin typeface="+mj-lt"/>
              <a:cs typeface="Arial"/>
            </a:endParaRPr>
          </a:p>
          <a:p>
            <a:pPr lvl="1">
              <a:buFont typeface="Courier New"/>
              <a:buChar char="o"/>
            </a:pPr>
            <a:endParaRPr lang="en-GB" sz="2000">
              <a:solidFill>
                <a:schemeClr val="bg1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919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A9310-8215-CC9B-8AC2-39AA9C1B5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>
            <a:extLst>
              <a:ext uri="{FF2B5EF4-FFF2-40B4-BE49-F238E27FC236}">
                <a16:creationId xmlns:a16="http://schemas.microsoft.com/office/drawing/2014/main" id="{2C5F7BAD-874E-06FE-E2BF-FB9F677DB2C6}"/>
              </a:ext>
            </a:extLst>
          </p:cNvPr>
          <p:cNvSpPr/>
          <p:nvPr/>
        </p:nvSpPr>
        <p:spPr>
          <a:xfrm>
            <a:off x="8727249" y="241669"/>
            <a:ext cx="36842" cy="146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AE18AB1D-32BD-A682-C7FC-F1AB4F5BD067}"/>
              </a:ext>
            </a:extLst>
          </p:cNvPr>
          <p:cNvSpPr/>
          <p:nvPr/>
        </p:nvSpPr>
        <p:spPr>
          <a:xfrm>
            <a:off x="9589762" y="245008"/>
            <a:ext cx="165450" cy="1463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F7BC1FA7-A30E-7E76-991C-9D2BA9A8BDEE}"/>
              </a:ext>
            </a:extLst>
          </p:cNvPr>
          <p:cNvSpPr/>
          <p:nvPr/>
        </p:nvSpPr>
        <p:spPr>
          <a:xfrm>
            <a:off x="8587321" y="247624"/>
            <a:ext cx="121283" cy="1402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4B98662E-A5CE-BC0D-4FC0-6BBE92552675}"/>
              </a:ext>
            </a:extLst>
          </p:cNvPr>
          <p:cNvSpPr/>
          <p:nvPr/>
        </p:nvSpPr>
        <p:spPr>
          <a:xfrm>
            <a:off x="8781529" y="278804"/>
            <a:ext cx="112014" cy="11213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CB207207-46F2-7EB3-D318-7F58497FF22E}"/>
              </a:ext>
            </a:extLst>
          </p:cNvPr>
          <p:cNvSpPr/>
          <p:nvPr/>
        </p:nvSpPr>
        <p:spPr>
          <a:xfrm>
            <a:off x="9260014" y="278841"/>
            <a:ext cx="110134" cy="10904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E09CA440-EBA6-57A6-3C92-D2C40B526E06}"/>
              </a:ext>
            </a:extLst>
          </p:cNvPr>
          <p:cNvSpPr/>
          <p:nvPr/>
        </p:nvSpPr>
        <p:spPr>
          <a:xfrm>
            <a:off x="8920340" y="278956"/>
            <a:ext cx="110490" cy="1089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686FA85A-3540-1EF9-0FFB-38387138FF6B}"/>
              </a:ext>
            </a:extLst>
          </p:cNvPr>
          <p:cNvSpPr/>
          <p:nvPr/>
        </p:nvSpPr>
        <p:spPr>
          <a:xfrm>
            <a:off x="9388512" y="279069"/>
            <a:ext cx="115938" cy="14901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F63CD6CB-CF31-7DD1-D00A-E01EF5F5B2E8}"/>
              </a:ext>
            </a:extLst>
          </p:cNvPr>
          <p:cNvSpPr/>
          <p:nvPr/>
        </p:nvSpPr>
        <p:spPr>
          <a:xfrm>
            <a:off x="9057626" y="241300"/>
            <a:ext cx="245554" cy="20313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81067C2A-7F69-F456-C0D8-594B84EB92C1}"/>
              </a:ext>
            </a:extLst>
          </p:cNvPr>
          <p:cNvSpPr/>
          <p:nvPr/>
        </p:nvSpPr>
        <p:spPr>
          <a:xfrm>
            <a:off x="9127947" y="418758"/>
            <a:ext cx="110108" cy="14621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15F16180-A7BA-58C4-3963-15D3DD32D19F}"/>
              </a:ext>
            </a:extLst>
          </p:cNvPr>
          <p:cNvSpPr/>
          <p:nvPr/>
        </p:nvSpPr>
        <p:spPr>
          <a:xfrm>
            <a:off x="8760359" y="425082"/>
            <a:ext cx="148069" cy="14077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D91820F0-9B37-88D7-191D-EE6D6C7B34AF}"/>
              </a:ext>
            </a:extLst>
          </p:cNvPr>
          <p:cNvSpPr/>
          <p:nvPr/>
        </p:nvSpPr>
        <p:spPr>
          <a:xfrm>
            <a:off x="9648063" y="428904"/>
            <a:ext cx="85940" cy="13926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7582C873-B87D-CFF5-24E0-C3E81545D1C9}"/>
              </a:ext>
            </a:extLst>
          </p:cNvPr>
          <p:cNvSpPr/>
          <p:nvPr/>
        </p:nvSpPr>
        <p:spPr>
          <a:xfrm>
            <a:off x="9318066" y="429171"/>
            <a:ext cx="86296" cy="13909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9FBEB83F-5441-9CF8-18D4-410A6D2A5031}"/>
              </a:ext>
            </a:extLst>
          </p:cNvPr>
          <p:cNvSpPr/>
          <p:nvPr/>
        </p:nvSpPr>
        <p:spPr>
          <a:xfrm>
            <a:off x="9970999" y="455917"/>
            <a:ext cx="117195" cy="11209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2C3A360A-F4CC-CCAB-82DE-99142DD6C5B4}"/>
              </a:ext>
            </a:extLst>
          </p:cNvPr>
          <p:cNvSpPr/>
          <p:nvPr/>
        </p:nvSpPr>
        <p:spPr>
          <a:xfrm>
            <a:off x="9410701" y="455918"/>
            <a:ext cx="117195" cy="11215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>
            <a:extLst>
              <a:ext uri="{FF2B5EF4-FFF2-40B4-BE49-F238E27FC236}">
                <a16:creationId xmlns:a16="http://schemas.microsoft.com/office/drawing/2014/main" id="{7F5A1B0B-C21B-180F-2A90-F68A8551DD13}"/>
              </a:ext>
            </a:extLst>
          </p:cNvPr>
          <p:cNvSpPr/>
          <p:nvPr/>
        </p:nvSpPr>
        <p:spPr>
          <a:xfrm>
            <a:off x="9534000" y="453600"/>
            <a:ext cx="105308" cy="11220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>
            <a:extLst>
              <a:ext uri="{FF2B5EF4-FFF2-40B4-BE49-F238E27FC236}">
                <a16:creationId xmlns:a16="http://schemas.microsoft.com/office/drawing/2014/main" id="{1C836BC3-DF69-8BBA-9F24-E2061D67FD6D}"/>
              </a:ext>
            </a:extLst>
          </p:cNvPr>
          <p:cNvSpPr/>
          <p:nvPr/>
        </p:nvSpPr>
        <p:spPr>
          <a:xfrm>
            <a:off x="9006281" y="453600"/>
            <a:ext cx="104178" cy="1120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>
            <a:extLst>
              <a:ext uri="{FF2B5EF4-FFF2-40B4-BE49-F238E27FC236}">
                <a16:creationId xmlns:a16="http://schemas.microsoft.com/office/drawing/2014/main" id="{534E4553-52A5-CD1C-1C0D-111154A569BA}"/>
              </a:ext>
            </a:extLst>
          </p:cNvPr>
          <p:cNvSpPr/>
          <p:nvPr/>
        </p:nvSpPr>
        <p:spPr>
          <a:xfrm>
            <a:off x="9886544" y="458939"/>
            <a:ext cx="78879" cy="10603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>
            <a:extLst>
              <a:ext uri="{FF2B5EF4-FFF2-40B4-BE49-F238E27FC236}">
                <a16:creationId xmlns:a16="http://schemas.microsoft.com/office/drawing/2014/main" id="{4F876B9E-61B5-E926-C4CB-B0E753D421CD}"/>
              </a:ext>
            </a:extLst>
          </p:cNvPr>
          <p:cNvSpPr/>
          <p:nvPr/>
        </p:nvSpPr>
        <p:spPr>
          <a:xfrm>
            <a:off x="8921826" y="458939"/>
            <a:ext cx="78879" cy="10603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>
            <a:extLst>
              <a:ext uri="{FF2B5EF4-FFF2-40B4-BE49-F238E27FC236}">
                <a16:creationId xmlns:a16="http://schemas.microsoft.com/office/drawing/2014/main" id="{12684C23-663F-A73E-A6C7-C8168E9E858D}"/>
              </a:ext>
            </a:extLst>
          </p:cNvPr>
          <p:cNvSpPr/>
          <p:nvPr/>
        </p:nvSpPr>
        <p:spPr>
          <a:xfrm>
            <a:off x="9747840" y="459117"/>
            <a:ext cx="110421" cy="108838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2A377D47-0F1E-90F6-9494-DB05866C0FC7}"/>
              </a:ext>
            </a:extLst>
          </p:cNvPr>
          <p:cNvSpPr/>
          <p:nvPr/>
        </p:nvSpPr>
        <p:spPr>
          <a:xfrm>
            <a:off x="9265235" y="459309"/>
            <a:ext cx="36829" cy="10566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EE24A9DC-7B5E-2DD4-F3C9-B8C3AC292A3A}"/>
              </a:ext>
            </a:extLst>
          </p:cNvPr>
          <p:cNvSpPr/>
          <p:nvPr/>
        </p:nvSpPr>
        <p:spPr>
          <a:xfrm>
            <a:off x="0" y="5469623"/>
            <a:ext cx="12192000" cy="1424794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1BB75712-D7F8-CF04-FA48-77F897530AA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481" y="6429096"/>
            <a:ext cx="2607025" cy="3901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834E5C6-DD78-8EE2-44A3-308E680BA492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154141-5967-A987-AF5D-F328D81E4BE7}"/>
              </a:ext>
            </a:extLst>
          </p:cNvPr>
          <p:cNvSpPr txBox="1"/>
          <p:nvPr/>
        </p:nvSpPr>
        <p:spPr>
          <a:xfrm>
            <a:off x="691623" y="2374788"/>
            <a:ext cx="10585977" cy="29546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Purpose</a:t>
            </a:r>
          </a:p>
          <a:p>
            <a:endParaRPr lang="en-US" b="1" dirty="0">
              <a:latin typeface="Arial" panose="020B0604020202020204" pitchFamily="34" charset="0"/>
              <a:ea typeface="Arial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To consider the implications of new evidence for different parties.</a:t>
            </a:r>
          </a:p>
          <a:p>
            <a:endParaRPr lang="en-US" dirty="0">
              <a:latin typeface="Arial" panose="020B0604020202020204" pitchFamily="34" charset="0"/>
              <a:ea typeface="Arial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ea typeface="Arial"/>
                <a:cs typeface="Arial" panose="020B0604020202020204" pitchFamily="34" charset="0"/>
              </a:rPr>
              <a:t>To identify action to be taken where new evidence arises, such as the 2022 household projections, for example, establish a set of principles to inform local authority action.</a:t>
            </a:r>
            <a:endParaRPr lang="en-US" b="1" dirty="0">
              <a:latin typeface="Arial" panose="020B0604020202020204" pitchFamily="34" charset="0"/>
              <a:ea typeface="Arial"/>
              <a:cs typeface="Arial" panose="020B0604020202020204" pitchFamily="34" charset="0"/>
            </a:endParaRP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F7755F-FAAF-208D-1DFE-67006297A9A9}"/>
              </a:ext>
            </a:extLst>
          </p:cNvPr>
          <p:cNvSpPr txBox="1"/>
          <p:nvPr/>
        </p:nvSpPr>
        <p:spPr>
          <a:xfrm>
            <a:off x="110599" y="724785"/>
            <a:ext cx="7802042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4000" b="1">
                <a:latin typeface="Aptos Display" panose="020B0004020202020204" pitchFamily="34" charset="0"/>
              </a:rPr>
              <a:t>LDPs Workshop on new evidence</a:t>
            </a:r>
            <a:endParaRPr lang="en-US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372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61ED4B-2EAB-D739-4565-BE9F85C55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3B178-E749-80AC-4358-8C4E92A49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011" y="2894601"/>
            <a:ext cx="10876913" cy="1325563"/>
          </a:xfrm>
        </p:spPr>
        <p:txBody>
          <a:bodyPr>
            <a:noAutofit/>
          </a:bodyPr>
          <a:lstStyle/>
          <a:p>
            <a:pPr algn="ctr" fontAlgn="t"/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Discussion</a:t>
            </a:r>
            <a:br>
              <a:rPr lang="en-US" sz="6000" b="1">
                <a:solidFill>
                  <a:schemeClr val="bg1"/>
                </a:solidFill>
              </a:rPr>
            </a:br>
            <a:br>
              <a:rPr lang="en-US" sz="6000" b="1">
                <a:solidFill>
                  <a:schemeClr val="bg1"/>
                </a:solidFill>
              </a:rPr>
            </a:br>
            <a:r>
              <a:rPr lang="en-US" sz="3200" b="1">
                <a:solidFill>
                  <a:schemeClr val="bg1"/>
                </a:solidFill>
              </a:rPr>
              <a:t>Is a consistent approach possible?</a:t>
            </a:r>
            <a:br>
              <a:rPr lang="en-US" sz="3200" b="1">
                <a:solidFill>
                  <a:schemeClr val="bg1"/>
                </a:solidFill>
              </a:rPr>
            </a:br>
            <a:r>
              <a:rPr lang="en-US" sz="3200" b="1">
                <a:solidFill>
                  <a:schemeClr val="bg1"/>
                </a:solidFill>
              </a:rPr>
              <a:t>Could a set of principles to guide action be workable?</a:t>
            </a: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 </a:t>
            </a:r>
            <a:br>
              <a:rPr lang="en-US" sz="6000" b="1">
                <a:solidFill>
                  <a:schemeClr val="bg1"/>
                </a:solidFill>
              </a:rPr>
            </a:br>
            <a:endParaRPr lang="en-GB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930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ECF4C-3471-B5EE-7049-188D48493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>
            <a:extLst>
              <a:ext uri="{FF2B5EF4-FFF2-40B4-BE49-F238E27FC236}">
                <a16:creationId xmlns:a16="http://schemas.microsoft.com/office/drawing/2014/main" id="{0E9EDF93-03D6-D4FA-E200-0C219AF4F924}"/>
              </a:ext>
            </a:extLst>
          </p:cNvPr>
          <p:cNvSpPr/>
          <p:nvPr/>
        </p:nvSpPr>
        <p:spPr>
          <a:xfrm>
            <a:off x="8727249" y="241669"/>
            <a:ext cx="36842" cy="146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22451C-96EE-9344-3803-38113B2FA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081953"/>
              </p:ext>
            </p:extLst>
          </p:nvPr>
        </p:nvGraphicFramePr>
        <p:xfrm>
          <a:off x="445669" y="633624"/>
          <a:ext cx="10872271" cy="5168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591">
                  <a:extLst>
                    <a:ext uri="{9D8B030D-6E8A-4147-A177-3AD203B41FA5}">
                      <a16:colId xmlns:a16="http://schemas.microsoft.com/office/drawing/2014/main" val="1957089831"/>
                    </a:ext>
                  </a:extLst>
                </a:gridCol>
                <a:gridCol w="8937780">
                  <a:extLst>
                    <a:ext uri="{9D8B030D-6E8A-4147-A177-3AD203B41FA5}">
                      <a16:colId xmlns:a16="http://schemas.microsoft.com/office/drawing/2014/main" val="3937703719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629989964"/>
                    </a:ext>
                  </a:extLst>
                </a:gridCol>
              </a:tblGrid>
              <a:tr h="2828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587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</a:t>
                      </a:r>
                      <a:r>
                        <a:rPr lang="en-GB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Chair – Carrie Thomson, Head of Development Planning and Housing</a:t>
                      </a:r>
                      <a:endParaRPr lang="en-GB"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663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LDP context and data 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Anne Grove and Reanne Sutton</a:t>
                      </a:r>
                      <a:endParaRPr lang="en-GB" sz="140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4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10:45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Implications </a:t>
                      </a:r>
                      <a:r>
                        <a:rPr lang="en-GB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new evidence</a:t>
                      </a:r>
                      <a:endParaRPr lang="en-GB"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466269"/>
                  </a:ext>
                </a:extLst>
              </a:tr>
              <a:tr h="352431">
                <a:tc>
                  <a:txBody>
                    <a:bodyPr/>
                    <a:lstStyle/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Homes for Scotland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316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Heads of Planning Scotland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086036"/>
                  </a:ext>
                </a:extLst>
              </a:tr>
              <a:tr h="360716">
                <a:tc>
                  <a:txBody>
                    <a:bodyPr/>
                    <a:lstStyle/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11:15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11:20 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12:05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DPEA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-  Alison Kirkwood</a:t>
                      </a:r>
                    </a:p>
                    <a:p>
                      <a:endParaRPr lang="en-GB" sz="1400" b="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Comfort break</a:t>
                      </a:r>
                    </a:p>
                    <a:p>
                      <a:endParaRPr lang="en-GB" sz="1400" b="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Discussion 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actions to address new evidence post Gate Check/pre-Proposed Plan</a:t>
                      </a:r>
                    </a:p>
                    <a:p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Working in 2 groups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 a consistent approach possible?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Could a set of principles to guide action be workable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400" b="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Feedback 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the room</a:t>
                      </a:r>
                      <a:endParaRPr lang="en-GB" sz="14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mins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mins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29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12:40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Actions agreed/next steps</a:t>
                      </a:r>
                      <a:endParaRPr lang="en-GB" sz="140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201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close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506479"/>
                  </a:ext>
                </a:extLst>
              </a:tr>
            </a:tbl>
          </a:graphicData>
        </a:graphic>
      </p:graphicFrame>
      <p:sp>
        <p:nvSpPr>
          <p:cNvPr id="15" name="object 15">
            <a:extLst>
              <a:ext uri="{FF2B5EF4-FFF2-40B4-BE49-F238E27FC236}">
                <a16:creationId xmlns:a16="http://schemas.microsoft.com/office/drawing/2014/main" id="{8BB125C9-416C-B268-8C3D-B6EB34678D27}"/>
              </a:ext>
            </a:extLst>
          </p:cNvPr>
          <p:cNvSpPr/>
          <p:nvPr/>
        </p:nvSpPr>
        <p:spPr>
          <a:xfrm>
            <a:off x="9589762" y="245008"/>
            <a:ext cx="165450" cy="1463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7466AFB4-E19F-E923-05F3-F5EEDC47587A}"/>
              </a:ext>
            </a:extLst>
          </p:cNvPr>
          <p:cNvSpPr/>
          <p:nvPr/>
        </p:nvSpPr>
        <p:spPr>
          <a:xfrm>
            <a:off x="8587321" y="247624"/>
            <a:ext cx="121283" cy="1402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D08DAEA3-C22D-0A11-FC69-0C467DFCFE25}"/>
              </a:ext>
            </a:extLst>
          </p:cNvPr>
          <p:cNvSpPr/>
          <p:nvPr/>
        </p:nvSpPr>
        <p:spPr>
          <a:xfrm>
            <a:off x="8781529" y="278804"/>
            <a:ext cx="112014" cy="11213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846E09D2-7B9F-1DDB-C59A-836EC88D14EB}"/>
              </a:ext>
            </a:extLst>
          </p:cNvPr>
          <p:cNvSpPr/>
          <p:nvPr/>
        </p:nvSpPr>
        <p:spPr>
          <a:xfrm>
            <a:off x="9260014" y="278841"/>
            <a:ext cx="110134" cy="10904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B414E9CD-3A49-4CC5-F760-15CAFE95BED7}"/>
              </a:ext>
            </a:extLst>
          </p:cNvPr>
          <p:cNvSpPr/>
          <p:nvPr/>
        </p:nvSpPr>
        <p:spPr>
          <a:xfrm>
            <a:off x="8920340" y="278956"/>
            <a:ext cx="110490" cy="1089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6FED5FD1-C27D-AC3A-64F4-8D6E1691A1C6}"/>
              </a:ext>
            </a:extLst>
          </p:cNvPr>
          <p:cNvSpPr/>
          <p:nvPr/>
        </p:nvSpPr>
        <p:spPr>
          <a:xfrm>
            <a:off x="9388512" y="279069"/>
            <a:ext cx="115938" cy="14901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63D37D64-04AF-B7CC-DF64-2BA03BAA691C}"/>
              </a:ext>
            </a:extLst>
          </p:cNvPr>
          <p:cNvSpPr/>
          <p:nvPr/>
        </p:nvSpPr>
        <p:spPr>
          <a:xfrm>
            <a:off x="9057626" y="241300"/>
            <a:ext cx="245554" cy="20313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CE0804BA-99B3-74C0-C153-E0C108388175}"/>
              </a:ext>
            </a:extLst>
          </p:cNvPr>
          <p:cNvSpPr/>
          <p:nvPr/>
        </p:nvSpPr>
        <p:spPr>
          <a:xfrm>
            <a:off x="9127947" y="418758"/>
            <a:ext cx="110108" cy="14621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A905183B-B8AC-5778-C3C6-CF7B1959C8B7}"/>
              </a:ext>
            </a:extLst>
          </p:cNvPr>
          <p:cNvSpPr/>
          <p:nvPr/>
        </p:nvSpPr>
        <p:spPr>
          <a:xfrm>
            <a:off x="8760359" y="425082"/>
            <a:ext cx="148069" cy="14077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6C38DE3E-EC37-2426-3767-04FC3FC16FF6}"/>
              </a:ext>
            </a:extLst>
          </p:cNvPr>
          <p:cNvSpPr/>
          <p:nvPr/>
        </p:nvSpPr>
        <p:spPr>
          <a:xfrm>
            <a:off x="9648063" y="428904"/>
            <a:ext cx="85940" cy="13926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DE503A83-BCE0-0D39-92CF-40C46650E50D}"/>
              </a:ext>
            </a:extLst>
          </p:cNvPr>
          <p:cNvSpPr/>
          <p:nvPr/>
        </p:nvSpPr>
        <p:spPr>
          <a:xfrm>
            <a:off x="9318066" y="429171"/>
            <a:ext cx="86296" cy="13909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0B6EBEA4-CE2C-F344-7135-F854AFF54DC9}"/>
              </a:ext>
            </a:extLst>
          </p:cNvPr>
          <p:cNvSpPr/>
          <p:nvPr/>
        </p:nvSpPr>
        <p:spPr>
          <a:xfrm>
            <a:off x="9970999" y="455917"/>
            <a:ext cx="117195" cy="11209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5D0EF93F-4458-B3DF-A5CB-0504981961B5}"/>
              </a:ext>
            </a:extLst>
          </p:cNvPr>
          <p:cNvSpPr/>
          <p:nvPr/>
        </p:nvSpPr>
        <p:spPr>
          <a:xfrm>
            <a:off x="9410701" y="455918"/>
            <a:ext cx="117195" cy="11215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>
            <a:extLst>
              <a:ext uri="{FF2B5EF4-FFF2-40B4-BE49-F238E27FC236}">
                <a16:creationId xmlns:a16="http://schemas.microsoft.com/office/drawing/2014/main" id="{6481C1EC-BA6D-1DE5-F75C-AA34777ADE87}"/>
              </a:ext>
            </a:extLst>
          </p:cNvPr>
          <p:cNvSpPr/>
          <p:nvPr/>
        </p:nvSpPr>
        <p:spPr>
          <a:xfrm>
            <a:off x="9534000" y="453600"/>
            <a:ext cx="105308" cy="11220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>
            <a:extLst>
              <a:ext uri="{FF2B5EF4-FFF2-40B4-BE49-F238E27FC236}">
                <a16:creationId xmlns:a16="http://schemas.microsoft.com/office/drawing/2014/main" id="{9986CC45-B7F3-F876-0218-A5DC7F471123}"/>
              </a:ext>
            </a:extLst>
          </p:cNvPr>
          <p:cNvSpPr/>
          <p:nvPr/>
        </p:nvSpPr>
        <p:spPr>
          <a:xfrm>
            <a:off x="9006281" y="453600"/>
            <a:ext cx="104178" cy="1120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>
            <a:extLst>
              <a:ext uri="{FF2B5EF4-FFF2-40B4-BE49-F238E27FC236}">
                <a16:creationId xmlns:a16="http://schemas.microsoft.com/office/drawing/2014/main" id="{D281A413-16A0-F1C4-CA86-BB63E5D5B1BB}"/>
              </a:ext>
            </a:extLst>
          </p:cNvPr>
          <p:cNvSpPr/>
          <p:nvPr/>
        </p:nvSpPr>
        <p:spPr>
          <a:xfrm>
            <a:off x="9886544" y="458939"/>
            <a:ext cx="78879" cy="10603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>
            <a:extLst>
              <a:ext uri="{FF2B5EF4-FFF2-40B4-BE49-F238E27FC236}">
                <a16:creationId xmlns:a16="http://schemas.microsoft.com/office/drawing/2014/main" id="{076A5C06-430E-8B76-0447-86333246757D}"/>
              </a:ext>
            </a:extLst>
          </p:cNvPr>
          <p:cNvSpPr/>
          <p:nvPr/>
        </p:nvSpPr>
        <p:spPr>
          <a:xfrm>
            <a:off x="8921826" y="458939"/>
            <a:ext cx="78879" cy="10603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>
            <a:extLst>
              <a:ext uri="{FF2B5EF4-FFF2-40B4-BE49-F238E27FC236}">
                <a16:creationId xmlns:a16="http://schemas.microsoft.com/office/drawing/2014/main" id="{47597CD7-DF11-6732-2E95-2C30B93B0929}"/>
              </a:ext>
            </a:extLst>
          </p:cNvPr>
          <p:cNvSpPr/>
          <p:nvPr/>
        </p:nvSpPr>
        <p:spPr>
          <a:xfrm>
            <a:off x="9747840" y="459117"/>
            <a:ext cx="110421" cy="108838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57B1B97F-CFE2-FEE7-221A-64A7460E7166}"/>
              </a:ext>
            </a:extLst>
          </p:cNvPr>
          <p:cNvSpPr/>
          <p:nvPr/>
        </p:nvSpPr>
        <p:spPr>
          <a:xfrm>
            <a:off x="9265235" y="459309"/>
            <a:ext cx="36829" cy="10566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5C0647-3D34-7188-69E8-F55135C359BF}"/>
              </a:ext>
            </a:extLst>
          </p:cNvPr>
          <p:cNvPicPr>
            <a:picLocks noChangeAspect="1"/>
          </p:cNvPicPr>
          <p:nvPr/>
        </p:nvPicPr>
        <p:blipFill>
          <a:blip r:embed="rId22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8B24669-6AD9-CE13-6F02-DE5DEEFCFA3D}"/>
              </a:ext>
            </a:extLst>
          </p:cNvPr>
          <p:cNvSpPr txBox="1"/>
          <p:nvPr/>
        </p:nvSpPr>
        <p:spPr>
          <a:xfrm>
            <a:off x="295904" y="509602"/>
            <a:ext cx="6119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>
                <a:latin typeface="Clan-News" panose="02000503030000020004" pitchFamily="2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637728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56D827-034B-8AED-EB5F-77AE6300B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0B766-0868-1C9C-E910-C1E0C127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011" y="2894601"/>
            <a:ext cx="10876913" cy="1325563"/>
          </a:xfrm>
        </p:spPr>
        <p:txBody>
          <a:bodyPr>
            <a:noAutofit/>
          </a:bodyPr>
          <a:lstStyle/>
          <a:p>
            <a:pPr fontAlgn="t"/>
            <a:br>
              <a:rPr lang="en-US" sz="6000" b="1">
                <a:solidFill>
                  <a:schemeClr val="bg1"/>
                </a:solidFill>
              </a:rPr>
            </a:br>
            <a:br>
              <a:rPr lang="en-GB" sz="1600">
                <a:solidFill>
                  <a:schemeClr val="bg1"/>
                </a:solidFill>
              </a:rPr>
            </a:br>
            <a:br>
              <a:rPr lang="en-GB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 </a:t>
            </a:r>
            <a:br>
              <a:rPr lang="en-US" sz="6000" b="1">
                <a:solidFill>
                  <a:schemeClr val="bg1"/>
                </a:solidFill>
              </a:rPr>
            </a:br>
            <a:endParaRPr lang="en-GB" sz="2800" b="1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8162A-DF53-407D-2468-C0ECD0D5455B}"/>
              </a:ext>
            </a:extLst>
          </p:cNvPr>
          <p:cNvSpPr txBox="1"/>
          <p:nvPr/>
        </p:nvSpPr>
        <p:spPr>
          <a:xfrm>
            <a:off x="3104611" y="2927502"/>
            <a:ext cx="6097712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b="1">
                <a:solidFill>
                  <a:schemeClr val="bg1"/>
                </a:solidFill>
              </a:rPr>
              <a:t>Feedback</a:t>
            </a:r>
            <a:br>
              <a:rPr lang="en-US" sz="1800" b="1">
                <a:solidFill>
                  <a:schemeClr val="bg1"/>
                </a:solidFill>
              </a:rPr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862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5B10F9-855A-4914-DD92-10F609935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709F4-D6F8-100F-7E93-48C2F26BC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011" y="2894601"/>
            <a:ext cx="10876913" cy="1325563"/>
          </a:xfrm>
        </p:spPr>
        <p:txBody>
          <a:bodyPr>
            <a:noAutofit/>
          </a:bodyPr>
          <a:lstStyle/>
          <a:p>
            <a:pPr fontAlgn="t"/>
            <a:br>
              <a:rPr lang="en-US" sz="6000" b="1">
                <a:solidFill>
                  <a:schemeClr val="bg1"/>
                </a:solidFill>
              </a:rPr>
            </a:br>
            <a:br>
              <a:rPr lang="en-GB" sz="1600">
                <a:solidFill>
                  <a:schemeClr val="bg1"/>
                </a:solidFill>
              </a:rPr>
            </a:br>
            <a:br>
              <a:rPr lang="en-GB"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 </a:t>
            </a:r>
            <a:br>
              <a:rPr lang="en-US" sz="6000" b="1">
                <a:solidFill>
                  <a:schemeClr val="bg1"/>
                </a:solidFill>
              </a:rPr>
            </a:br>
            <a:endParaRPr lang="en-GB" sz="2800" b="1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742F8E-1EF9-015A-5FB1-BD69D0FC670B}"/>
              </a:ext>
            </a:extLst>
          </p:cNvPr>
          <p:cNvSpPr txBox="1"/>
          <p:nvPr/>
        </p:nvSpPr>
        <p:spPr>
          <a:xfrm>
            <a:off x="3104611" y="2927502"/>
            <a:ext cx="6097712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b="1">
                <a:solidFill>
                  <a:schemeClr val="bg1"/>
                </a:solidFill>
              </a:rPr>
              <a:t>Thank you</a:t>
            </a:r>
            <a:br>
              <a:rPr lang="en-US" sz="1800" b="1">
                <a:solidFill>
                  <a:schemeClr val="bg1"/>
                </a:solidFill>
              </a:rPr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601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9B4FC-54F1-BEDB-06C4-02FC3170B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>
            <a:extLst>
              <a:ext uri="{FF2B5EF4-FFF2-40B4-BE49-F238E27FC236}">
                <a16:creationId xmlns:a16="http://schemas.microsoft.com/office/drawing/2014/main" id="{BF1C5F30-F655-8909-73E2-2DF01CC52606}"/>
              </a:ext>
            </a:extLst>
          </p:cNvPr>
          <p:cNvSpPr/>
          <p:nvPr/>
        </p:nvSpPr>
        <p:spPr>
          <a:xfrm>
            <a:off x="8727249" y="241669"/>
            <a:ext cx="36842" cy="1462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92362D-D130-2823-4AF2-82AC694628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971255"/>
              </p:ext>
            </p:extLst>
          </p:nvPr>
        </p:nvGraphicFramePr>
        <p:xfrm>
          <a:off x="445669" y="633624"/>
          <a:ext cx="10872271" cy="5168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591">
                  <a:extLst>
                    <a:ext uri="{9D8B030D-6E8A-4147-A177-3AD203B41FA5}">
                      <a16:colId xmlns:a16="http://schemas.microsoft.com/office/drawing/2014/main" val="1957089831"/>
                    </a:ext>
                  </a:extLst>
                </a:gridCol>
                <a:gridCol w="8937780">
                  <a:extLst>
                    <a:ext uri="{9D8B030D-6E8A-4147-A177-3AD203B41FA5}">
                      <a16:colId xmlns:a16="http://schemas.microsoft.com/office/drawing/2014/main" val="3937703719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629989964"/>
                    </a:ext>
                  </a:extLst>
                </a:gridCol>
              </a:tblGrid>
              <a:tr h="2828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587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</a:t>
                      </a:r>
                      <a:r>
                        <a:rPr lang="en-GB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from Chair – Carrie Thomson, Head of Development Planning and Housing</a:t>
                      </a:r>
                      <a:endParaRPr lang="en-GB"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2663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LDP context and data </a:t>
                      </a: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 Reanne Sutton, PARD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48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10:45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Implications </a:t>
                      </a:r>
                      <a:r>
                        <a:rPr lang="en-GB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new evidence</a:t>
                      </a:r>
                      <a:endParaRPr lang="en-GB"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466269"/>
                  </a:ext>
                </a:extLst>
              </a:tr>
              <a:tr h="352431">
                <a:tc>
                  <a:txBody>
                    <a:bodyPr/>
                    <a:lstStyle/>
                    <a:p>
                      <a:endParaRPr lang="en-GB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Homes for Scotland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- tbc</a:t>
                      </a:r>
                      <a:endParaRPr lang="en-GB" sz="14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316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Heads of Planning Scotland – 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tbc</a:t>
                      </a:r>
                      <a:endParaRPr lang="en-GB" sz="14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086036"/>
                  </a:ext>
                </a:extLst>
              </a:tr>
              <a:tr h="360716">
                <a:tc>
                  <a:txBody>
                    <a:bodyPr/>
                    <a:lstStyle/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11:15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11:20 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12:05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DPEA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-  Alison Kirkwood</a:t>
                      </a:r>
                    </a:p>
                    <a:p>
                      <a:endParaRPr lang="en-GB" sz="1400" b="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Comfort break</a:t>
                      </a:r>
                    </a:p>
                    <a:p>
                      <a:endParaRPr lang="en-GB" sz="1400" b="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Discussion 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actions to address new evidence post Gate Check/pre-Proposed Plan</a:t>
                      </a:r>
                    </a:p>
                    <a:p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Working in 2 groups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 a consistent approach possible?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Could a set of principles to guide action be workable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400" b="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Feedback </a:t>
                      </a:r>
                      <a:r>
                        <a:rPr lang="en-GB" sz="14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the room</a:t>
                      </a:r>
                      <a:endParaRPr lang="en-GB" sz="1400" b="1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mins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mins</a:t>
                      </a: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29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12:40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Actions agreed/next steps</a:t>
                      </a:r>
                      <a:endParaRPr lang="en-GB" sz="1400" kern="120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mins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201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Meeting close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506479"/>
                  </a:ext>
                </a:extLst>
              </a:tr>
            </a:tbl>
          </a:graphicData>
        </a:graphic>
      </p:graphicFrame>
      <p:sp>
        <p:nvSpPr>
          <p:cNvPr id="15" name="object 15">
            <a:extLst>
              <a:ext uri="{FF2B5EF4-FFF2-40B4-BE49-F238E27FC236}">
                <a16:creationId xmlns:a16="http://schemas.microsoft.com/office/drawing/2014/main" id="{DE8B0F0C-ADD6-4318-5DD5-8AFE216F8837}"/>
              </a:ext>
            </a:extLst>
          </p:cNvPr>
          <p:cNvSpPr/>
          <p:nvPr/>
        </p:nvSpPr>
        <p:spPr>
          <a:xfrm>
            <a:off x="9589762" y="245008"/>
            <a:ext cx="165450" cy="14634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0D250BC1-1833-46A6-5D06-7720BDA486D7}"/>
              </a:ext>
            </a:extLst>
          </p:cNvPr>
          <p:cNvSpPr/>
          <p:nvPr/>
        </p:nvSpPr>
        <p:spPr>
          <a:xfrm>
            <a:off x="8587321" y="247624"/>
            <a:ext cx="121283" cy="1402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E23C0A69-68B4-1EE4-D17C-DA3A4EA569C9}"/>
              </a:ext>
            </a:extLst>
          </p:cNvPr>
          <p:cNvSpPr/>
          <p:nvPr/>
        </p:nvSpPr>
        <p:spPr>
          <a:xfrm>
            <a:off x="8781529" y="278804"/>
            <a:ext cx="112014" cy="11213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E21D37EE-B2C3-E9C9-172D-6309D5A1041C}"/>
              </a:ext>
            </a:extLst>
          </p:cNvPr>
          <p:cNvSpPr/>
          <p:nvPr/>
        </p:nvSpPr>
        <p:spPr>
          <a:xfrm>
            <a:off x="9260014" y="278841"/>
            <a:ext cx="110134" cy="10904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42DDFF78-5882-2768-BC66-833C590732B4}"/>
              </a:ext>
            </a:extLst>
          </p:cNvPr>
          <p:cNvSpPr/>
          <p:nvPr/>
        </p:nvSpPr>
        <p:spPr>
          <a:xfrm>
            <a:off x="8920340" y="278956"/>
            <a:ext cx="110490" cy="10892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82E467E-4402-9130-E774-91A0A05346AF}"/>
              </a:ext>
            </a:extLst>
          </p:cNvPr>
          <p:cNvSpPr/>
          <p:nvPr/>
        </p:nvSpPr>
        <p:spPr>
          <a:xfrm>
            <a:off x="9388512" y="279069"/>
            <a:ext cx="115938" cy="14901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1E6367E2-1F2F-E532-F68F-65809873A942}"/>
              </a:ext>
            </a:extLst>
          </p:cNvPr>
          <p:cNvSpPr/>
          <p:nvPr/>
        </p:nvSpPr>
        <p:spPr>
          <a:xfrm>
            <a:off x="9057626" y="241300"/>
            <a:ext cx="245554" cy="20313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2DB8B4A5-F967-8762-4D99-5D168B5930DB}"/>
              </a:ext>
            </a:extLst>
          </p:cNvPr>
          <p:cNvSpPr/>
          <p:nvPr/>
        </p:nvSpPr>
        <p:spPr>
          <a:xfrm>
            <a:off x="9127947" y="418758"/>
            <a:ext cx="110108" cy="14621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AC0119CC-EEAE-ECD8-58E2-30F9F498D688}"/>
              </a:ext>
            </a:extLst>
          </p:cNvPr>
          <p:cNvSpPr/>
          <p:nvPr/>
        </p:nvSpPr>
        <p:spPr>
          <a:xfrm>
            <a:off x="8760359" y="425082"/>
            <a:ext cx="148069" cy="14077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AC811E23-CB88-EC64-3A33-B276B5723004}"/>
              </a:ext>
            </a:extLst>
          </p:cNvPr>
          <p:cNvSpPr/>
          <p:nvPr/>
        </p:nvSpPr>
        <p:spPr>
          <a:xfrm>
            <a:off x="9648063" y="428904"/>
            <a:ext cx="85940" cy="13926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8F269744-5823-64A9-16F2-39ACDF6D1D5A}"/>
              </a:ext>
            </a:extLst>
          </p:cNvPr>
          <p:cNvSpPr/>
          <p:nvPr/>
        </p:nvSpPr>
        <p:spPr>
          <a:xfrm>
            <a:off x="9318066" y="429171"/>
            <a:ext cx="86296" cy="13909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E992D3A9-226D-4A3E-27D6-CCA40712DFEF}"/>
              </a:ext>
            </a:extLst>
          </p:cNvPr>
          <p:cNvSpPr/>
          <p:nvPr/>
        </p:nvSpPr>
        <p:spPr>
          <a:xfrm>
            <a:off x="9970999" y="455917"/>
            <a:ext cx="117195" cy="112090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>
            <a:extLst>
              <a:ext uri="{FF2B5EF4-FFF2-40B4-BE49-F238E27FC236}">
                <a16:creationId xmlns:a16="http://schemas.microsoft.com/office/drawing/2014/main" id="{DDCF52B1-4098-ED32-AE24-DF6D8808CCE1}"/>
              </a:ext>
            </a:extLst>
          </p:cNvPr>
          <p:cNvSpPr/>
          <p:nvPr/>
        </p:nvSpPr>
        <p:spPr>
          <a:xfrm>
            <a:off x="9410701" y="455918"/>
            <a:ext cx="117195" cy="11215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>
            <a:extLst>
              <a:ext uri="{FF2B5EF4-FFF2-40B4-BE49-F238E27FC236}">
                <a16:creationId xmlns:a16="http://schemas.microsoft.com/office/drawing/2014/main" id="{BA3826F4-341B-BEED-D16C-088802034F98}"/>
              </a:ext>
            </a:extLst>
          </p:cNvPr>
          <p:cNvSpPr/>
          <p:nvPr/>
        </p:nvSpPr>
        <p:spPr>
          <a:xfrm>
            <a:off x="9534000" y="453600"/>
            <a:ext cx="105308" cy="112204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>
            <a:extLst>
              <a:ext uri="{FF2B5EF4-FFF2-40B4-BE49-F238E27FC236}">
                <a16:creationId xmlns:a16="http://schemas.microsoft.com/office/drawing/2014/main" id="{DA8D7ED3-A63A-BF9F-F166-BFB56BA70F88}"/>
              </a:ext>
            </a:extLst>
          </p:cNvPr>
          <p:cNvSpPr/>
          <p:nvPr/>
        </p:nvSpPr>
        <p:spPr>
          <a:xfrm>
            <a:off x="9006281" y="453600"/>
            <a:ext cx="104178" cy="11200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>
            <a:extLst>
              <a:ext uri="{FF2B5EF4-FFF2-40B4-BE49-F238E27FC236}">
                <a16:creationId xmlns:a16="http://schemas.microsoft.com/office/drawing/2014/main" id="{A82A054E-1152-274A-DBDF-E78D3B02FAF3}"/>
              </a:ext>
            </a:extLst>
          </p:cNvPr>
          <p:cNvSpPr/>
          <p:nvPr/>
        </p:nvSpPr>
        <p:spPr>
          <a:xfrm>
            <a:off x="9886544" y="458939"/>
            <a:ext cx="78879" cy="10603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>
            <a:extLst>
              <a:ext uri="{FF2B5EF4-FFF2-40B4-BE49-F238E27FC236}">
                <a16:creationId xmlns:a16="http://schemas.microsoft.com/office/drawing/2014/main" id="{A4583367-BB66-A3E3-521B-2F863E63DA07}"/>
              </a:ext>
            </a:extLst>
          </p:cNvPr>
          <p:cNvSpPr/>
          <p:nvPr/>
        </p:nvSpPr>
        <p:spPr>
          <a:xfrm>
            <a:off x="8921826" y="458939"/>
            <a:ext cx="78879" cy="10603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>
            <a:extLst>
              <a:ext uri="{FF2B5EF4-FFF2-40B4-BE49-F238E27FC236}">
                <a16:creationId xmlns:a16="http://schemas.microsoft.com/office/drawing/2014/main" id="{99D7CBDD-FD75-C485-42EF-0CE2B11F4946}"/>
              </a:ext>
            </a:extLst>
          </p:cNvPr>
          <p:cNvSpPr/>
          <p:nvPr/>
        </p:nvSpPr>
        <p:spPr>
          <a:xfrm>
            <a:off x="9747840" y="459117"/>
            <a:ext cx="110421" cy="108838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>
            <a:extLst>
              <a:ext uri="{FF2B5EF4-FFF2-40B4-BE49-F238E27FC236}">
                <a16:creationId xmlns:a16="http://schemas.microsoft.com/office/drawing/2014/main" id="{3DFA1FCE-F549-3327-EF88-C90A39F4BE37}"/>
              </a:ext>
            </a:extLst>
          </p:cNvPr>
          <p:cNvSpPr/>
          <p:nvPr/>
        </p:nvSpPr>
        <p:spPr>
          <a:xfrm>
            <a:off x="9265235" y="459309"/>
            <a:ext cx="36829" cy="10566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7706349C-229A-CE2F-4D59-0552DAE58055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0403" y="6328037"/>
            <a:ext cx="2607025" cy="3901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437180-3200-4A1A-0E43-119C99B38438}"/>
              </a:ext>
            </a:extLst>
          </p:cNvPr>
          <p:cNvPicPr>
            <a:picLocks noChangeAspect="1"/>
          </p:cNvPicPr>
          <p:nvPr/>
        </p:nvPicPr>
        <p:blipFill>
          <a:blip r:embed="rId23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154FB7A-7B79-1E65-2EFE-8A8AB327138C}"/>
              </a:ext>
            </a:extLst>
          </p:cNvPr>
          <p:cNvSpPr txBox="1"/>
          <p:nvPr/>
        </p:nvSpPr>
        <p:spPr>
          <a:xfrm>
            <a:off x="295904" y="509602"/>
            <a:ext cx="6119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>
                <a:latin typeface="Clan-News" panose="02000503030000020004" pitchFamily="2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322744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034255-51B2-05C5-F7DC-49CDC6E78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ED731-510B-D637-4AB7-ADBEB58B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42226"/>
            <a:ext cx="10515600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6000" b="1">
                <a:solidFill>
                  <a:schemeClr val="bg1"/>
                </a:solidFill>
              </a:rPr>
              <a:t>LDP context and data</a:t>
            </a:r>
            <a:br>
              <a:rPr lang="en-US" sz="6000" b="1">
                <a:solidFill>
                  <a:schemeClr val="bg1"/>
                </a:solidFill>
              </a:rPr>
            </a:br>
            <a:r>
              <a:rPr lang="en-US" sz="6000" b="1">
                <a:solidFill>
                  <a:schemeClr val="bg1"/>
                </a:solidFill>
              </a:rPr>
              <a:t> </a:t>
            </a:r>
            <a:br>
              <a:rPr lang="en-US" sz="6000" b="1">
                <a:solidFill>
                  <a:schemeClr val="bg1"/>
                </a:solidFill>
              </a:rPr>
            </a:br>
            <a:endParaRPr lang="en-GB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27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69DE6-A638-7A09-1979-E7006E8EC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8">
            <a:extLst>
              <a:ext uri="{FF2B5EF4-FFF2-40B4-BE49-F238E27FC236}">
                <a16:creationId xmlns:a16="http://schemas.microsoft.com/office/drawing/2014/main" id="{86C456AB-F8C4-8EA4-E20C-B10755F6C08D}"/>
              </a:ext>
            </a:extLst>
          </p:cNvPr>
          <p:cNvSpPr/>
          <p:nvPr/>
        </p:nvSpPr>
        <p:spPr>
          <a:xfrm>
            <a:off x="0" y="5469623"/>
            <a:ext cx="12192000" cy="1424794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7057D9-7CDB-EA7E-BA5F-75A9427A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2973260" cy="1600200"/>
          </a:xfrm>
        </p:spPr>
        <p:txBody>
          <a:bodyPr/>
          <a:lstStyle/>
          <a:p>
            <a:r>
              <a:rPr lang="en-GB"/>
              <a:t>LDP Timelines </a:t>
            </a:r>
            <a:r>
              <a:rPr lang="en-GB" sz="2800"/>
              <a:t>(September 2025)</a:t>
            </a:r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D68D5C-E807-202F-9C49-FD9E7A666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2973260" cy="38115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Every 6 months Planning Authorities are asked to provide an anticipated timeline of LDP adoption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Dates 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Evidence Report Publication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Proposed Plan Publication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Proposed Plan Submission to Ministers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LDP Adoption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46F44495-9636-1C2D-CFE1-B5E0DE2658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481" y="6429096"/>
            <a:ext cx="2607025" cy="3901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70F2A97-0994-865D-FDA7-30268A30324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5B7BDA16-D91F-7E43-D34C-3ECEF131973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4"/>
          <a:srcRect l="343" r="343"/>
          <a:stretch/>
        </p:blipFill>
        <p:spPr>
          <a:xfrm>
            <a:off x="4032250" y="457200"/>
            <a:ext cx="7323138" cy="553243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067320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>
            <a:extLst>
              <a:ext uri="{FF2B5EF4-FFF2-40B4-BE49-F238E27FC236}">
                <a16:creationId xmlns:a16="http://schemas.microsoft.com/office/drawing/2014/main" id="{379D9CB0-A2AE-6DBF-7742-628FBF5842A7}"/>
              </a:ext>
            </a:extLst>
          </p:cNvPr>
          <p:cNvSpPr/>
          <p:nvPr/>
        </p:nvSpPr>
        <p:spPr>
          <a:xfrm>
            <a:off x="0" y="5469623"/>
            <a:ext cx="12192000" cy="1424794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0F482740-B3FD-F3F7-FB46-5732F32F6B9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56" b="56"/>
          <a:stretch/>
        </p:blipFill>
        <p:spPr>
          <a:xfrm>
            <a:off x="3986530" y="457200"/>
            <a:ext cx="7323138" cy="550545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FF20C4DF-09A0-6DE6-46AD-FC95E1EC58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481" y="6429096"/>
            <a:ext cx="2607025" cy="3901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0CD5B9D-2884-3ADC-DD16-EBC85DF1498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sp>
        <p:nvSpPr>
          <p:cNvPr id="20" name="Title 3">
            <a:extLst>
              <a:ext uri="{FF2B5EF4-FFF2-40B4-BE49-F238E27FC236}">
                <a16:creationId xmlns:a16="http://schemas.microsoft.com/office/drawing/2014/main" id="{11292284-34C1-DBEA-9512-DB7A61786C63}"/>
              </a:ext>
            </a:extLst>
          </p:cNvPr>
          <p:cNvSpPr txBox="1">
            <a:spLocks/>
          </p:cNvSpPr>
          <p:nvPr/>
        </p:nvSpPr>
        <p:spPr>
          <a:xfrm>
            <a:off x="839789" y="457200"/>
            <a:ext cx="297326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LDP Timelines </a:t>
            </a:r>
            <a:r>
              <a:rPr lang="en-GB" sz="2800"/>
              <a:t>(September 2025)</a:t>
            </a:r>
            <a:endParaRPr lang="en-GB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82C4DD30-9396-A274-ADEF-410D80E09A10}"/>
              </a:ext>
            </a:extLst>
          </p:cNvPr>
          <p:cNvSpPr txBox="1">
            <a:spLocks/>
          </p:cNvSpPr>
          <p:nvPr/>
        </p:nvSpPr>
        <p:spPr>
          <a:xfrm>
            <a:off x="839789" y="2057400"/>
            <a:ext cx="2973260" cy="3811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May 2028 LDP adoption target highlighted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Mixed picture amongst planning authorities</a:t>
            </a:r>
          </a:p>
        </p:txBody>
      </p:sp>
    </p:spTree>
    <p:extLst>
      <p:ext uri="{BB962C8B-B14F-4D97-AF65-F5344CB8AC3E}">
        <p14:creationId xmlns:p14="http://schemas.microsoft.com/office/powerpoint/2010/main" val="2093567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45F5E-AAF4-47AE-4498-0CD152AF6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>
            <a:extLst>
              <a:ext uri="{FF2B5EF4-FFF2-40B4-BE49-F238E27FC236}">
                <a16:creationId xmlns:a16="http://schemas.microsoft.com/office/drawing/2014/main" id="{5D03AFE0-92C5-F20E-409D-9ABA50765A60}"/>
              </a:ext>
            </a:extLst>
          </p:cNvPr>
          <p:cNvSpPr/>
          <p:nvPr/>
        </p:nvSpPr>
        <p:spPr>
          <a:xfrm>
            <a:off x="0" y="5469623"/>
            <a:ext cx="12192000" cy="1424794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13022B-C32F-43B4-13C4-1F539B21C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2973260" cy="1600200"/>
          </a:xfrm>
        </p:spPr>
        <p:txBody>
          <a:bodyPr/>
          <a:lstStyle/>
          <a:p>
            <a:r>
              <a:rPr lang="en-GB"/>
              <a:t>LDP Timelines (March 2026)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D711264-F8D9-E356-D86B-9D5D60381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2973260" cy="381158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Planning Authorities are currently submitting updated timelines for the March 2026 returns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We have 19 of 34 returned as of 27</a:t>
            </a:r>
            <a:r>
              <a:rPr lang="en-GB" baseline="30000"/>
              <a:t>th</a:t>
            </a:r>
            <a:r>
              <a:rPr lang="en-GB"/>
              <a:t> March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9781474-5A26-D49B-49F9-F025A2B30C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481" y="6429096"/>
            <a:ext cx="2607025" cy="3901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2F55B73-E584-4855-9242-3057356AEB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EA4CC8B4-8B18-8BC5-7D63-DF15BD372FB3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F877EFC-E3CA-E8A0-3FB6-E210E183DB7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3538"/>
          <a:stretch>
            <a:fillRect/>
          </a:stretch>
        </p:blipFill>
        <p:spPr>
          <a:xfrm>
            <a:off x="4939591" y="777906"/>
            <a:ext cx="6659394" cy="509108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53418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">
            <a:extLst>
              <a:ext uri="{FF2B5EF4-FFF2-40B4-BE49-F238E27FC236}">
                <a16:creationId xmlns:a16="http://schemas.microsoft.com/office/drawing/2014/main" id="{4F7BAC01-A532-8490-F3AE-EB87102E7D63}"/>
              </a:ext>
            </a:extLst>
          </p:cNvPr>
          <p:cNvSpPr/>
          <p:nvPr/>
        </p:nvSpPr>
        <p:spPr>
          <a:xfrm>
            <a:off x="0" y="5481498"/>
            <a:ext cx="12192000" cy="1424794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94F0EDF-2DBF-9A42-97D8-9D442AE91A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481" y="6429096"/>
            <a:ext cx="2607025" cy="3901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7773CD-8C8A-FAFB-BD83-A477D83796A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94628AC9-1CFE-9946-1504-C9AA4EDD4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896112"/>
            <a:ext cx="2973260" cy="1161288"/>
          </a:xfrm>
        </p:spPr>
        <p:txBody>
          <a:bodyPr>
            <a:noAutofit/>
          </a:bodyPr>
          <a:lstStyle/>
          <a:p>
            <a:r>
              <a:rPr lang="en-GB" sz="3600"/>
              <a:t>Evidence Report Data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603BD9B-5C57-7D25-E682-C99D2D4EFA75}"/>
              </a:ext>
            </a:extLst>
          </p:cNvPr>
          <p:cNvSpPr txBox="1">
            <a:spLocks/>
          </p:cNvSpPr>
          <p:nvPr/>
        </p:nvSpPr>
        <p:spPr>
          <a:xfrm>
            <a:off x="839789" y="2057400"/>
            <a:ext cx="2973260" cy="3811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GB" sz="1400"/>
              <a:t>Minimum All-Tenure Housing Land Requirement (MATHLR) defines the minimum amount of land, measured in housing units, that local authorities must allocate over a 10-year period. </a:t>
            </a:r>
          </a:p>
          <a:p>
            <a:pPr marL="285750" indent="-285750"/>
            <a:r>
              <a:rPr lang="en-GB" sz="1400"/>
              <a:t>The Indicative Local Housing Land Requirement ( </a:t>
            </a:r>
            <a:r>
              <a:rPr lang="en-GB" sz="1400" err="1"/>
              <a:t>iLHLR</a:t>
            </a:r>
            <a:r>
              <a:rPr lang="en-GB" sz="1400"/>
              <a:t> ) is produced by authorities and should exceed the MATHLR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305F4B2-E9D9-C7FF-911A-5812C48847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1751" y="766618"/>
            <a:ext cx="7697694" cy="510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651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889B6-56E7-3E57-8F3C-02CD5819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">
            <a:extLst>
              <a:ext uri="{FF2B5EF4-FFF2-40B4-BE49-F238E27FC236}">
                <a16:creationId xmlns:a16="http://schemas.microsoft.com/office/drawing/2014/main" id="{2A926337-80AC-9E33-6112-7FF7F7A66BE8}"/>
              </a:ext>
            </a:extLst>
          </p:cNvPr>
          <p:cNvSpPr/>
          <p:nvPr/>
        </p:nvSpPr>
        <p:spPr>
          <a:xfrm>
            <a:off x="0" y="5469623"/>
            <a:ext cx="12192000" cy="1424794"/>
          </a:xfrm>
          <a:custGeom>
            <a:avLst/>
            <a:gdLst/>
            <a:ahLst/>
            <a:cxnLst/>
            <a:rect l="l" t="t" r="r" b="b"/>
            <a:pathLst>
              <a:path w="9144000" h="1766570">
                <a:moveTo>
                  <a:pt x="7639435" y="0"/>
                </a:moveTo>
                <a:lnTo>
                  <a:pt x="7523979" y="497"/>
                </a:lnTo>
                <a:lnTo>
                  <a:pt x="7410076" y="2662"/>
                </a:lnTo>
                <a:lnTo>
                  <a:pt x="7297679" y="6449"/>
                </a:lnTo>
                <a:lnTo>
                  <a:pt x="7186743" y="11811"/>
                </a:lnTo>
                <a:lnTo>
                  <a:pt x="7077220" y="18704"/>
                </a:lnTo>
                <a:lnTo>
                  <a:pt x="6969065" y="27082"/>
                </a:lnTo>
                <a:lnTo>
                  <a:pt x="6862230" y="36899"/>
                </a:lnTo>
                <a:lnTo>
                  <a:pt x="6756671" y="48108"/>
                </a:lnTo>
                <a:lnTo>
                  <a:pt x="6652339" y="60666"/>
                </a:lnTo>
                <a:lnTo>
                  <a:pt x="6549190" y="74525"/>
                </a:lnTo>
                <a:lnTo>
                  <a:pt x="6447176" y="89640"/>
                </a:lnTo>
                <a:lnTo>
                  <a:pt x="6346251" y="105965"/>
                </a:lnTo>
                <a:lnTo>
                  <a:pt x="6196805" y="132623"/>
                </a:lnTo>
                <a:lnTo>
                  <a:pt x="6049548" y="161748"/>
                </a:lnTo>
                <a:lnTo>
                  <a:pt x="5904325" y="193184"/>
                </a:lnTo>
                <a:lnTo>
                  <a:pt x="5760980" y="226778"/>
                </a:lnTo>
                <a:lnTo>
                  <a:pt x="5619354" y="262376"/>
                </a:lnTo>
                <a:lnTo>
                  <a:pt x="5479293" y="299824"/>
                </a:lnTo>
                <a:lnTo>
                  <a:pt x="5294707" y="352364"/>
                </a:lnTo>
                <a:lnTo>
                  <a:pt x="5112252" y="407552"/>
                </a:lnTo>
                <a:lnTo>
                  <a:pt x="4886617" y="479703"/>
                </a:lnTo>
                <a:lnTo>
                  <a:pt x="4618465" y="569987"/>
                </a:lnTo>
                <a:lnTo>
                  <a:pt x="3550006" y="947515"/>
                </a:lnTo>
                <a:lnTo>
                  <a:pt x="3185932" y="1069924"/>
                </a:lnTo>
                <a:lnTo>
                  <a:pt x="2954052" y="1143268"/>
                </a:lnTo>
                <a:lnTo>
                  <a:pt x="2765556" y="1199610"/>
                </a:lnTo>
                <a:lnTo>
                  <a:pt x="2573999" y="1253480"/>
                </a:lnTo>
                <a:lnTo>
                  <a:pt x="2385280" y="1303050"/>
                </a:lnTo>
                <a:lnTo>
                  <a:pt x="2199675" y="1348496"/>
                </a:lnTo>
                <a:lnTo>
                  <a:pt x="2017476" y="1389996"/>
                </a:lnTo>
                <a:lnTo>
                  <a:pt x="1838976" y="1427724"/>
                </a:lnTo>
                <a:lnTo>
                  <a:pt x="1664466" y="1461857"/>
                </a:lnTo>
                <a:lnTo>
                  <a:pt x="1438500" y="1502078"/>
                </a:lnTo>
                <a:lnTo>
                  <a:pt x="1220840" y="1536635"/>
                </a:lnTo>
                <a:lnTo>
                  <a:pt x="1012181" y="1565945"/>
                </a:lnTo>
                <a:lnTo>
                  <a:pt x="813215" y="1590424"/>
                </a:lnTo>
                <a:lnTo>
                  <a:pt x="624635" y="1610489"/>
                </a:lnTo>
                <a:lnTo>
                  <a:pt x="404570" y="1629996"/>
                </a:lnTo>
                <a:lnTo>
                  <a:pt x="203169" y="1644070"/>
                </a:lnTo>
                <a:lnTo>
                  <a:pt x="0" y="1654432"/>
                </a:lnTo>
                <a:lnTo>
                  <a:pt x="0" y="1766482"/>
                </a:lnTo>
                <a:lnTo>
                  <a:pt x="9144000" y="1766482"/>
                </a:lnTo>
                <a:lnTo>
                  <a:pt x="9144000" y="106361"/>
                </a:lnTo>
                <a:lnTo>
                  <a:pt x="8986688" y="85734"/>
                </a:lnTo>
                <a:lnTo>
                  <a:pt x="8797203" y="64210"/>
                </a:lnTo>
                <a:lnTo>
                  <a:pt x="8597467" y="45166"/>
                </a:lnTo>
                <a:lnTo>
                  <a:pt x="8387339" y="28909"/>
                </a:lnTo>
                <a:lnTo>
                  <a:pt x="8166679" y="15747"/>
                </a:lnTo>
                <a:lnTo>
                  <a:pt x="7935345" y="5988"/>
                </a:lnTo>
                <a:lnTo>
                  <a:pt x="7756490" y="1215"/>
                </a:lnTo>
                <a:lnTo>
                  <a:pt x="7639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7FD9CEDE-2199-F0CA-A149-8CB8A6E80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481" y="6429096"/>
            <a:ext cx="2607025" cy="3901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5DDA60-8ADD-C841-7D8E-F920FF51085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263" t="8222" r="52804" b="14542"/>
          <a:stretch/>
        </p:blipFill>
        <p:spPr>
          <a:xfrm>
            <a:off x="110599" y="0"/>
            <a:ext cx="3009856" cy="618850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169A7984-5544-7D56-25FA-DC4FC792B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047" y="1391412"/>
            <a:ext cx="2973260" cy="1161288"/>
          </a:xfrm>
        </p:spPr>
        <p:txBody>
          <a:bodyPr>
            <a:noAutofit/>
          </a:bodyPr>
          <a:lstStyle/>
          <a:p>
            <a:r>
              <a:rPr lang="en-GB" sz="2800"/>
              <a:t>National Records of Scotland Household Projections (2022)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B8FE0FC-7710-7543-7966-E66029468605}"/>
              </a:ext>
            </a:extLst>
          </p:cNvPr>
          <p:cNvSpPr txBox="1">
            <a:spLocks/>
          </p:cNvSpPr>
          <p:nvPr/>
        </p:nvSpPr>
        <p:spPr>
          <a:xfrm>
            <a:off x="783047" y="2894807"/>
            <a:ext cx="2973260" cy="3811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GB" sz="1400"/>
              <a:t>The National Records of Scotland produce household projections data.</a:t>
            </a:r>
          </a:p>
          <a:p>
            <a:pPr marL="285750" indent="-285750"/>
            <a:r>
              <a:rPr lang="en-GB" sz="1400"/>
              <a:t>This table shows the 10-year projection (from 2022 to 2032) in population growth for Local Authority areas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D11AAC0-C285-5A7A-74EB-9ED0B49D28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2159" y="618850"/>
            <a:ext cx="7064827" cy="5502620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0BDDE3-8742-0875-6E16-E920D0678E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218590"/>
              </p:ext>
            </p:extLst>
          </p:nvPr>
        </p:nvGraphicFramePr>
        <p:xfrm>
          <a:off x="4391791" y="366767"/>
          <a:ext cx="7063652" cy="4267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93061">
                  <a:extLst>
                    <a:ext uri="{9D8B030D-6E8A-4147-A177-3AD203B41FA5}">
                      <a16:colId xmlns:a16="http://schemas.microsoft.com/office/drawing/2014/main" val="506107079"/>
                    </a:ext>
                  </a:extLst>
                </a:gridCol>
                <a:gridCol w="757093">
                  <a:extLst>
                    <a:ext uri="{9D8B030D-6E8A-4147-A177-3AD203B41FA5}">
                      <a16:colId xmlns:a16="http://schemas.microsoft.com/office/drawing/2014/main" val="996706959"/>
                    </a:ext>
                  </a:extLst>
                </a:gridCol>
                <a:gridCol w="1137456">
                  <a:extLst>
                    <a:ext uri="{9D8B030D-6E8A-4147-A177-3AD203B41FA5}">
                      <a16:colId xmlns:a16="http://schemas.microsoft.com/office/drawing/2014/main" val="1295913164"/>
                    </a:ext>
                  </a:extLst>
                </a:gridCol>
                <a:gridCol w="1707931">
                  <a:extLst>
                    <a:ext uri="{9D8B030D-6E8A-4147-A177-3AD203B41FA5}">
                      <a16:colId xmlns:a16="http://schemas.microsoft.com/office/drawing/2014/main" val="3287563842"/>
                    </a:ext>
                  </a:extLst>
                </a:gridCol>
                <a:gridCol w="2068111">
                  <a:extLst>
                    <a:ext uri="{9D8B030D-6E8A-4147-A177-3AD203B41FA5}">
                      <a16:colId xmlns:a16="http://schemas.microsoft.com/office/drawing/2014/main" val="386902332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Area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2022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2032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Household Growth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Household Growth (percentage)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34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7033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3_SG - Gaelic - Internal Pag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metadata xmlns="http://www.objective.com/ecm/document/metadata/53D26341A57B383EE0540010E0463CCA" version="1.0.0">
  <systemFields>
    <field name="Objective-Id">
      <value order="0">A56459640</value>
    </field>
    <field name="Objective-Title">
      <value order="0">LDP workshop - All slides - 31 March 2026</value>
    </field>
    <field name="Objective-Description">
      <value order="0"/>
    </field>
    <field name="Objective-CreationStamp">
      <value order="0">2026-05-26T11:22:25Z</value>
    </field>
    <field name="Objective-IsApproved">
      <value order="0">false</value>
    </field>
    <field name="Objective-IsPublished">
      <value order="0">false</value>
    </field>
    <field name="Objective-DatePublished">
      <value order="0"/>
    </field>
    <field name="Objective-ModificationStamp">
      <value order="0">2026-06-18T13:53:31Z</value>
    </field>
    <field name="Objective-Owner">
      <value order="0">Macnamara, Anne A (U209735)</value>
    </field>
    <field name="Objective-Path">
      <value order="0">Objective Global Folder:SG File Plan:People, communities and living:Planning (town and country):General:Advice and policy: Planning (town and country) - general - Part 2 (2017-):Development Planning: Local Development Plans - Implementation of 2019 system: 2023-2028</value>
    </field>
    <field name="Objective-Parent">
      <value order="0">Development Planning: Local Development Plans - Implementation of 2019 system: 2023-2028</value>
    </field>
    <field name="Objective-State">
      <value order="0">Being Drafted</value>
    </field>
    <field name="Objective-VersionId">
      <value order="0">vA85707796</value>
    </field>
    <field name="Objective-Version">
      <value order="0">0.1</value>
    </field>
    <field name="Objective-VersionNumber">
      <value order="0">1</value>
    </field>
    <field name="Objective-VersionComment">
      <value order="0">First version</value>
    </field>
    <field name="Objective-FileNumber">
      <value order="0">POL/41060</value>
    </field>
    <field name="Objective-Classification">
      <value order="0">OFFICIAL</value>
    </field>
    <field name="Objective-Caveats">
      <value order="0">Caveat for access to SG Fileplan</value>
    </field>
  </systemFields>
  <catalogues>
    <catalogue name="Document Type Catalogue" type="type" ori="id:cA35">
      <field name="Objective-Date of Original">
        <value order="0"/>
      </field>
      <field name="Objective-Date Received">
        <value order="0"/>
      </field>
      <field name="Objective-SG Web Publication - Category">
        <value order="0"/>
      </field>
      <field name="Objective-SG Web Publication - Category 2 Classification">
        <value order="0"/>
      </field>
      <field name="Objective-Connect Creator">
        <value order="0"/>
      </field>
      <field name="Objective-Required Redaction">
        <value order="0"/>
      </field>
      <field name="Objective-Shared By">
        <value order="0"/>
      </field>
      <field name="Objective-Access Conditions">
        <value order="0"/>
      </field>
      <field name="Objective-Access Status">
        <value order="0"/>
      </field>
      <field name="Objective-Date Open From">
        <value order="0"/>
      </field>
    </catalogue>
  </catalogues>
</metadata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92F4517372174A8B755325D1186519" ma:contentTypeVersion="18" ma:contentTypeDescription="Create a new document." ma:contentTypeScope="" ma:versionID="5745936920118565ed2d0136956f8063">
  <xsd:schema xmlns:xsd="http://www.w3.org/2001/XMLSchema" xmlns:xs="http://www.w3.org/2001/XMLSchema" xmlns:p="http://schemas.microsoft.com/office/2006/metadata/properties" xmlns:ns1="http://schemas.microsoft.com/sharepoint/v3" xmlns:ns2="80d849e6-2fd8-4d47-80f6-a85c5dd29c2a" xmlns:ns3="08af75ea-6515-4e30-875f-be456e22a37b" targetNamespace="http://schemas.microsoft.com/office/2006/metadata/properties" ma:root="true" ma:fieldsID="0997c8322b1ebe8d7e337c583ce44dfd" ns1:_="" ns2:_="" ns3:_="">
    <xsd:import namespace="http://schemas.microsoft.com/sharepoint/v3"/>
    <xsd:import namespace="80d849e6-2fd8-4d47-80f6-a85c5dd29c2a"/>
    <xsd:import namespace="08af75ea-6515-4e30-875f-be456e22a3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d849e6-2fd8-4d47-80f6-a85c5dd29c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94d5e3d-88e3-4c55-b684-1c81dd55b7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af75ea-6515-4e30-875f-be456e22a37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e7a3ac0-91c7-46f7-b9e1-ef39df668192}" ma:internalName="TaxCatchAll" ma:showField="CatchAllData" ma:web="08af75ea-6515-4e30-875f-be456e22a3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80d849e6-2fd8-4d47-80f6-a85c5dd29c2a">
      <Terms xmlns="http://schemas.microsoft.com/office/infopath/2007/PartnerControls"/>
    </lcf76f155ced4ddcb4097134ff3c332f>
    <_ip_UnifiedCompliancePolicyProperties xmlns="http://schemas.microsoft.com/sharepoint/v3" xsi:nil="true"/>
    <TaxCatchAll xmlns="08af75ea-6515-4e30-875f-be456e22a37b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53D26341A57B383EE0540010E0463CCA"/>
  </ds:schemaRefs>
</ds:datastoreItem>
</file>

<file path=customXml/itemProps2.xml><?xml version="1.0" encoding="utf-8"?>
<ds:datastoreItem xmlns:ds="http://schemas.openxmlformats.org/officeDocument/2006/customXml" ds:itemID="{A2D7A91A-7B47-4024-A006-7695FC01C2A5}">
  <ds:schemaRefs>
    <ds:schemaRef ds:uri="08af75ea-6515-4e30-875f-be456e22a37b"/>
    <ds:schemaRef ds:uri="80d849e6-2fd8-4d47-80f6-a85c5dd29c2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3BFC2DB-C923-452C-8E12-8FA8A73B3F37}">
  <ds:schemaRefs>
    <ds:schemaRef ds:uri="08af75ea-6515-4e30-875f-be456e22a37b"/>
    <ds:schemaRef ds:uri="80d849e6-2fd8-4d47-80f6-a85c5dd29c2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445B0E50-FCD9-4140-A550-B72640D3AA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1061</Words>
  <Application>Microsoft Office PowerPoint</Application>
  <PresentationFormat>Widescreen</PresentationFormat>
  <Paragraphs>226</Paragraphs>
  <Slides>23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Aptos</vt:lpstr>
      <vt:lpstr>Aptos Display</vt:lpstr>
      <vt:lpstr>Arial</vt:lpstr>
      <vt:lpstr>Clan-News</vt:lpstr>
      <vt:lpstr>Courier New</vt:lpstr>
      <vt:lpstr>Wingdings</vt:lpstr>
      <vt:lpstr>Office Theme</vt:lpstr>
      <vt:lpstr>3_SG - Gaelic - Internal Page</vt:lpstr>
      <vt:lpstr>Local Development Plans Workshop on new evidence   31 March 2026</vt:lpstr>
      <vt:lpstr>PowerPoint Presentation</vt:lpstr>
      <vt:lpstr>PowerPoint Presentation</vt:lpstr>
      <vt:lpstr>LDP context and data   </vt:lpstr>
      <vt:lpstr>LDP Timelines (September 2025)</vt:lpstr>
      <vt:lpstr>PowerPoint Presentation</vt:lpstr>
      <vt:lpstr>LDP Timelines (March 2026)</vt:lpstr>
      <vt:lpstr>Evidence Report Data</vt:lpstr>
      <vt:lpstr>National Records of Scotland Household Projections (2022)</vt:lpstr>
      <vt:lpstr>Differences between Household Projection Data</vt:lpstr>
      <vt:lpstr>Changes in Household Projection Data (as a percentage)</vt:lpstr>
      <vt:lpstr>Homes for Scotland   </vt:lpstr>
      <vt:lpstr>Heads of Planning Scotland   </vt:lpstr>
      <vt:lpstr>DPEA   </vt:lpstr>
      <vt:lpstr>Addressing new household projections</vt:lpstr>
      <vt:lpstr>Addressing new household projections</vt:lpstr>
      <vt:lpstr>Addressing new household projections</vt:lpstr>
      <vt:lpstr>Dealing with New or Updated Evidence</vt:lpstr>
      <vt:lpstr>Dealing with New or Updated Evidence</vt:lpstr>
      <vt:lpstr> Discussion  Is a consistent approach possible? Could a set of principles to guide action be workable?   </vt:lpstr>
      <vt:lpstr>PowerPoint Presentation</vt:lpstr>
      <vt:lpstr>      </vt:lpstr>
      <vt:lpstr>      </vt:lpstr>
    </vt:vector>
  </TitlesOfParts>
  <Company>Scottish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Kristen Anderson</dc:creator>
  <cp:lastModifiedBy>Emily Ramage</cp:lastModifiedBy>
  <cp:revision>1</cp:revision>
  <dcterms:created xsi:type="dcterms:W3CDTF">2025-11-19T16:06:49Z</dcterms:created>
  <dcterms:modified xsi:type="dcterms:W3CDTF">2026-07-09T11:19:35Z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0x0101003592F4517372174A8B755325D1186519</vt:lpwstr>
  </property>
  <property fmtid="{D5CDD505-2E9C-101B-9397-08002B2CF9AE}" pid="3" name="MediaServiceImageTags">
    <vt:lpwstr/>
  </property>
  <property fmtid="{D5CDD505-2E9C-101B-9397-08002B2CF9AE}" pid="4" name="Objective-Id">
    <vt:lpwstr>A56459640</vt:lpwstr>
  </property>
  <property fmtid="{D5CDD505-2E9C-101B-9397-08002B2CF9AE}" pid="5" name="Objective-Title">
    <vt:lpwstr>LDP workshop - All slides - 31 March 2026</vt:lpwstr>
  </property>
  <property fmtid="{D5CDD505-2E9C-101B-9397-08002B2CF9AE}" pid="6" name="Objective-Description">
    <vt:lpwstr/>
  </property>
  <property fmtid="{D5CDD505-2E9C-101B-9397-08002B2CF9AE}" pid="7" name="Objective-CreationStamp">
    <vt:filetime>2026-05-26T11:22:25Z</vt:filetime>
  </property>
  <property fmtid="{D5CDD505-2E9C-101B-9397-08002B2CF9AE}" pid="8" name="Objective-IsApproved">
    <vt:bool>false</vt:bool>
  </property>
  <property fmtid="{D5CDD505-2E9C-101B-9397-08002B2CF9AE}" pid="9" name="Objective-IsPublished">
    <vt:bool>false</vt:bool>
  </property>
  <property fmtid="{D5CDD505-2E9C-101B-9397-08002B2CF9AE}" pid="10" name="Objective-DatePublished">
    <vt:lpwstr/>
  </property>
  <property fmtid="{D5CDD505-2E9C-101B-9397-08002B2CF9AE}" pid="11" name="Objective-ModificationStamp">
    <vt:filetime>2026-06-18T13:53:31Z</vt:filetime>
  </property>
  <property fmtid="{D5CDD505-2E9C-101B-9397-08002B2CF9AE}" pid="12" name="Objective-Owner">
    <vt:lpwstr>Macnamara, Anne A (U209735)</vt:lpwstr>
  </property>
  <property fmtid="{D5CDD505-2E9C-101B-9397-08002B2CF9AE}" pid="13" name="Objective-Path">
    <vt:lpwstr>Objective Global Folder:SG File Plan:People, communities and living:Planning (town and country):General:Advice and policy: Planning (town and country) - general - Part 2 (2017-):Development Planning: Local Development Plans - Implementation of 2019 system: 2023-2028</vt:lpwstr>
  </property>
  <property fmtid="{D5CDD505-2E9C-101B-9397-08002B2CF9AE}" pid="14" name="Objective-Parent">
    <vt:lpwstr>Development Planning: Local Development Plans - Implementation of 2019 system: 2023-2028</vt:lpwstr>
  </property>
  <property fmtid="{D5CDD505-2E9C-101B-9397-08002B2CF9AE}" pid="15" name="Objective-State">
    <vt:lpwstr>Being Drafted</vt:lpwstr>
  </property>
  <property fmtid="{D5CDD505-2E9C-101B-9397-08002B2CF9AE}" pid="16" name="Objective-VersionId">
    <vt:lpwstr>vA85707796</vt:lpwstr>
  </property>
  <property fmtid="{D5CDD505-2E9C-101B-9397-08002B2CF9AE}" pid="17" name="Objective-Version">
    <vt:lpwstr>0.1</vt:lpwstr>
  </property>
  <property fmtid="{D5CDD505-2E9C-101B-9397-08002B2CF9AE}" pid="18" name="Objective-VersionNumber">
    <vt:r8>1</vt:r8>
  </property>
  <property fmtid="{D5CDD505-2E9C-101B-9397-08002B2CF9AE}" pid="19" name="Objective-VersionComment">
    <vt:lpwstr>First version</vt:lpwstr>
  </property>
  <property fmtid="{D5CDD505-2E9C-101B-9397-08002B2CF9AE}" pid="20" name="Objective-FileNumber">
    <vt:lpwstr>POL/41060</vt:lpwstr>
  </property>
  <property fmtid="{D5CDD505-2E9C-101B-9397-08002B2CF9AE}" pid="21" name="Objective-Classification">
    <vt:lpwstr>OFFICIAL</vt:lpwstr>
  </property>
  <property fmtid="{D5CDD505-2E9C-101B-9397-08002B2CF9AE}" pid="22" name="Objective-Caveats">
    <vt:lpwstr>Caveat for access to SG Fileplan</vt:lpwstr>
  </property>
  <property fmtid="{D5CDD505-2E9C-101B-9397-08002B2CF9AE}" pid="23" name="Objective-Date of Original">
    <vt:lpwstr/>
  </property>
  <property fmtid="{D5CDD505-2E9C-101B-9397-08002B2CF9AE}" pid="24" name="Objective-Date Received">
    <vt:lpwstr/>
  </property>
  <property fmtid="{D5CDD505-2E9C-101B-9397-08002B2CF9AE}" pid="25" name="Objective-SG Web Publication - Category">
    <vt:lpwstr/>
  </property>
  <property fmtid="{D5CDD505-2E9C-101B-9397-08002B2CF9AE}" pid="26" name="Objective-SG Web Publication - Category 2 Classification">
    <vt:lpwstr/>
  </property>
  <property fmtid="{D5CDD505-2E9C-101B-9397-08002B2CF9AE}" pid="27" name="Objective-Connect Creator">
    <vt:lpwstr/>
  </property>
  <property fmtid="{D5CDD505-2E9C-101B-9397-08002B2CF9AE}" pid="28" name="Objective-Required Redaction">
    <vt:lpwstr/>
  </property>
  <property fmtid="{D5CDD505-2E9C-101B-9397-08002B2CF9AE}" pid="29" name="Objective-Shared By">
    <vt:lpwstr/>
  </property>
  <property fmtid="{D5CDD505-2E9C-101B-9397-08002B2CF9AE}" pid="30" name="Objective-Access Conditions">
    <vt:lpwstr/>
  </property>
  <property fmtid="{D5CDD505-2E9C-101B-9397-08002B2CF9AE}" pid="31" name="Objective-Access Status">
    <vt:lpwstr/>
  </property>
  <property fmtid="{D5CDD505-2E9C-101B-9397-08002B2CF9AE}" pid="32" name="Objective-Date Open From">
    <vt:lpwstr/>
  </property>
</Properties>
</file>